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Fira Sans Extra Condensed" panose="020B0600000101010101" charset="0"/>
      <p:regular r:id="rId41"/>
      <p:bold r:id="rId42"/>
      <p:italic r:id="rId43"/>
      <p:boldItalic r:id="rId44"/>
    </p:embeddedFont>
    <p:embeddedFont>
      <p:font typeface="Montserrat" panose="020B0600000101010101" charset="0"/>
      <p:regular r:id="rId45"/>
      <p:bold r:id="rId46"/>
      <p:italic r:id="rId47"/>
      <p:boldItalic r:id="rId48"/>
    </p:embeddedFont>
    <p:embeddedFont>
      <p:font typeface="Montserrat ExtraBold" panose="020B0600000101010101" charset="0"/>
      <p:bold r:id="rId49"/>
      <p:boldItalic r:id="rId50"/>
    </p:embeddedFont>
    <p:embeddedFont>
      <p:font typeface="Montserrat ExtraLight" panose="020B0600000101010101" charset="0"/>
      <p:regular r:id="rId51"/>
      <p:bold r:id="rId52"/>
      <p:italic r:id="rId53"/>
      <p:boldItalic r:id="rId54"/>
    </p:embeddedFont>
    <p:embeddedFont>
      <p:font typeface="Montserrat Medium" panose="020B0600000101010101" charset="0"/>
      <p:regular r:id="rId55"/>
      <p:bold r:id="rId56"/>
      <p:italic r:id="rId57"/>
      <p:boldItalic r:id="rId58"/>
    </p:embeddedFont>
    <p:embeddedFont>
      <p:font typeface="Roboto" panose="020B0604020202020204"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35A561-2976-4E1C-85C4-B0F233CE8BF3}">
  <a:tblStyle styleId="{5935A561-2976-4E1C-85C4-B0F233CE8B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Montserrat"/>
                <a:ea typeface="Montserrat"/>
                <a:cs typeface="Montserrat"/>
                <a:sym typeface="Montserrat"/>
              </a:rPr>
              <a:t>Good morning. We are FDP team and today we will present you about how the FDP software will change the way Tunisair manage flight delays.</a:t>
            </a: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8e23f7ca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8e23f7ca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HAOLIAN</a:t>
            </a:r>
            <a:endParaRPr/>
          </a:p>
          <a:p>
            <a:pPr marL="0" lvl="0" indent="0" algn="l" rtl="0">
              <a:spcBef>
                <a:spcPts val="0"/>
              </a:spcBef>
              <a:spcAft>
                <a:spcPts val="0"/>
              </a:spcAft>
              <a:buNone/>
            </a:pPr>
            <a:r>
              <a:rPr lang="en"/>
              <a:t>Confidence that we can estimate if the flight is delayed or not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d64b1b258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d64b1b258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HAOLIAN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7f9262ee2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HAOLIAN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7b13670c0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7b13670c0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1111"/>
                </a:solidFill>
                <a:highlight>
                  <a:srgbClr val="FFFFFF"/>
                </a:highlight>
                <a:latin typeface="Times New Roman"/>
                <a:ea typeface="Times New Roman"/>
                <a:cs typeface="Times New Roman"/>
                <a:sym typeface="Times New Roman"/>
              </a:rPr>
              <a:t>Ruolan</a:t>
            </a:r>
            <a:endParaRPr sz="120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1600"/>
              </a:spcAft>
              <a:buNone/>
            </a:pPr>
            <a:r>
              <a:rPr lang="en" sz="1200">
                <a:solidFill>
                  <a:schemeClr val="dk1"/>
                </a:solidFill>
                <a:latin typeface="Times New Roman"/>
                <a:ea typeface="Times New Roman"/>
                <a:cs typeface="Times New Roman"/>
                <a:sym typeface="Times New Roman"/>
              </a:rPr>
              <a:t>Currently, the airline industry market has a market size of 0.6% global GDP, 21.3% world trade growth, and about 3,300 million passengers, according to IATA. This can represent an opportunity for Tunisia Airline.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b13670c0d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b13670c0d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Ruolan </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comparing with other competition companies…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Their companies allocate slots to arriving and departing flights, but assume that flights arrive and depart exactly within their scheduled slots</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However, Tunisia Airline, based on  FDP model, it can present whether a flight will arrive or depart later to have flexible scheduled slots</a:t>
            </a:r>
            <a:endParaRPr sz="1200">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b13670c0d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b13670c0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111111"/>
                </a:solidFill>
                <a:highlight>
                  <a:srgbClr val="FFFFFF"/>
                </a:highlight>
                <a:latin typeface="Montserrat"/>
                <a:ea typeface="Montserrat"/>
                <a:cs typeface="Montserrat"/>
                <a:sym typeface="Montserrat"/>
              </a:rPr>
              <a:t>ANDRES</a:t>
            </a:r>
            <a:endParaRPr sz="1000">
              <a:solidFill>
                <a:srgbClr val="111111"/>
              </a:solidFill>
              <a:highlight>
                <a:srgbClr val="FFFFFF"/>
              </a:highlight>
              <a:latin typeface="Montserrat"/>
              <a:ea typeface="Montserrat"/>
              <a:cs typeface="Montserrat"/>
              <a:sym typeface="Montserrat"/>
            </a:endParaRPr>
          </a:p>
          <a:p>
            <a:pPr marL="0" lvl="0" indent="0" algn="l" rtl="0">
              <a:spcBef>
                <a:spcPts val="1600"/>
              </a:spcBef>
              <a:spcAft>
                <a:spcPts val="1600"/>
              </a:spcAft>
              <a:buNone/>
            </a:pPr>
            <a:r>
              <a:rPr lang="en" sz="1000">
                <a:solidFill>
                  <a:srgbClr val="111111"/>
                </a:solidFill>
                <a:highlight>
                  <a:srgbClr val="FFFFFF"/>
                </a:highlight>
                <a:latin typeface="Montserrat"/>
                <a:ea typeface="Montserrat"/>
                <a:cs typeface="Montserrat"/>
                <a:sym typeface="Montserrat"/>
              </a:rPr>
              <a:t>https://www.statista.com/statistics/564717/airline-industry-passenger-traffic-globally/</a:t>
            </a:r>
            <a:endParaRPr sz="1000">
              <a:solidFill>
                <a:srgbClr val="111111"/>
              </a:solidFill>
              <a:highlight>
                <a:srgbClr val="FFFFFF"/>
              </a:highlight>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b13670c0d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b13670c0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highlight>
                  <a:srgbClr val="FFFFFF"/>
                </a:highlight>
                <a:latin typeface="Montserrat"/>
                <a:ea typeface="Montserrat"/>
                <a:cs typeface="Montserrat"/>
                <a:sym typeface="Montserrat"/>
              </a:rPr>
              <a:t>ANDRES</a:t>
            </a:r>
            <a:endParaRPr sz="100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b09675b7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7b09675b7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d8e23f7bf5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d8e23f7bf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Imagine that in 2030, there will be many risks and challenges for the way of transportation by air. On a technological level, the next 10 years may see unimaginable developments and advances in technology, with new power technologies and entirely new vehicles. So much so that for our machine learning models, new types of computational technology algorithms will also emerge. From an environmental perspective, the spread of mass pandemics, energy consumption, and air and noise pollution will also have an impact on Flight. From the point of view of people and society, in the future, the behavior of consumers, the authentication system of cross-border flights, and the privacy protection of personal data are also challenges for flights and airline companies.</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d8e23f7ca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d8e23f7ca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030303"/>
                </a:solidFill>
                <a:highlight>
                  <a:srgbClr val="F9F9F9"/>
                </a:highlight>
                <a:latin typeface="Roboto"/>
                <a:ea typeface="Roboto"/>
                <a:cs typeface="Roboto"/>
                <a:sym typeface="Roboto"/>
              </a:rPr>
              <a:t>Deyang </a:t>
            </a:r>
            <a:endParaRPr sz="1050">
              <a:solidFill>
                <a:srgbClr val="030303"/>
              </a:solidFill>
              <a:highlight>
                <a:srgbClr val="F9F9F9"/>
              </a:highlight>
              <a:latin typeface="Roboto"/>
              <a:ea typeface="Roboto"/>
              <a:cs typeface="Roboto"/>
              <a:sym typeface="Roboto"/>
            </a:endParaRPr>
          </a:p>
          <a:p>
            <a:pPr marL="0" lvl="0" indent="0" algn="l" rtl="0">
              <a:spcBef>
                <a:spcPts val="0"/>
              </a:spcBef>
              <a:spcAft>
                <a:spcPts val="0"/>
              </a:spcAft>
              <a:buNone/>
            </a:pPr>
            <a:r>
              <a:rPr lang="en" sz="1050">
                <a:solidFill>
                  <a:srgbClr val="030303"/>
                </a:solidFill>
                <a:highlight>
                  <a:srgbClr val="F9F9F9"/>
                </a:highlight>
                <a:latin typeface="Roboto"/>
                <a:ea typeface="Roboto"/>
                <a:cs typeface="Roboto"/>
                <a:sym typeface="Roboto"/>
              </a:rPr>
              <a:t>In the future airport of 2030, with the application of new biometric identification system and intelligent AI, the time of check-in and waiting process of tourists will be shorter than now, and with the application of new flight technology, the whole journey time will be significantly shortened. Even short delays are intolerable for passengers to accept. Companies must predict flight times and take action to avoid delays. Our predictive models will be essential in the future of flight systems.</a:t>
            </a:r>
            <a:endParaRPr sz="1050">
              <a:solidFill>
                <a:srgbClr val="030303"/>
              </a:solidFill>
              <a:highlight>
                <a:srgbClr val="F9F9F9"/>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f9262ee2f_0_26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CAROLINA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7f9262ee2f_0_26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DEYANG</a:t>
            </a:r>
            <a:endParaRPr/>
          </a:p>
          <a:p>
            <a:pPr marL="0" lvl="0" indent="0" algn="l" rtl="0">
              <a:spcBef>
                <a:spcPts val="0"/>
              </a:spcBef>
              <a:spcAft>
                <a:spcPts val="0"/>
              </a:spcAft>
              <a:buNone/>
            </a:pPr>
            <a:r>
              <a:rPr lang="en"/>
              <a:t>Based on current technology and expectations, and taking into account the positive impact of all of the above, it is conservatively estimated that the number of passengers will increase by 2.8 billion. On the other hand, the negative impact could also lead to a 700 million decrease in the number of tourists traveling with the flight system.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8e23f7ca6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d8e23f7ca6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CAROLINA</a:t>
            </a:r>
            <a:endParaRPr/>
          </a:p>
          <a:p>
            <a:pPr marL="0" lvl="0" indent="0" algn="just" rtl="0">
              <a:spcBef>
                <a:spcPts val="0"/>
              </a:spcBef>
              <a:spcAft>
                <a:spcPts val="0"/>
              </a:spcAft>
              <a:buNone/>
            </a:pPr>
            <a:r>
              <a:rPr lang="en">
                <a:solidFill>
                  <a:schemeClr val="dk1"/>
                </a:solidFill>
                <a:latin typeface="Times New Roman"/>
                <a:ea typeface="Times New Roman"/>
                <a:cs typeface="Times New Roman"/>
                <a:sym typeface="Times New Roman"/>
              </a:rPr>
              <a:t>This crowdedness will result in more frequent delays in most major airports worldwide.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b13670c0d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b13670c0d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001633"/>
              </a:solidFill>
            </a:endParaRPr>
          </a:p>
          <a:p>
            <a:pPr marL="0" lvl="0" indent="0" algn="l" rtl="0">
              <a:spcBef>
                <a:spcPts val="0"/>
              </a:spcBef>
              <a:spcAft>
                <a:spcPts val="0"/>
              </a:spcAft>
              <a:buNone/>
            </a:pPr>
            <a:r>
              <a:rPr lang="en"/>
              <a:t>In 2030, we expect double of the passengers today and they will expect as customers to have a fast and automated experience given the technological advances, with FDP airlines will be able to provide customer with a fast and sophisticated experience at the airport.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7b09675b7f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7b09675b7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f9262ee2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7b13670c0d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7b13670c0d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7b13670c0d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7b13670c0d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7f9262ee2f_0_26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Ruolan</a:t>
            </a:r>
            <a:endParaRPr/>
          </a:p>
          <a:p>
            <a:pPr marL="0" lvl="0" indent="0" algn="l" rtl="0">
              <a:spcBef>
                <a:spcPts val="0"/>
              </a:spcBef>
              <a:spcAft>
                <a:spcPts val="0"/>
              </a:spcAft>
              <a:buNone/>
            </a:pPr>
            <a:r>
              <a:rPr lang="en"/>
              <a:t>In this graph we can see that Africa, Latin America and Asia will have the highest growth rates for passengers from 2020 to 2039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b13670c0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b13670c0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Ruolan</a:t>
            </a:r>
            <a:endParaRPr/>
          </a:p>
          <a:p>
            <a:pPr marL="0" lvl="0" indent="0" algn="l" rtl="0">
              <a:spcBef>
                <a:spcPts val="0"/>
              </a:spcBef>
              <a:spcAft>
                <a:spcPts val="0"/>
              </a:spcAft>
              <a:buNone/>
            </a:pPr>
            <a:r>
              <a:rPr lang="en"/>
              <a:t>In this graph we can see that Africa, Latin America and Asia will have the highest growth rates for passengers from 2020 to 2039</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d4003102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d4003102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600">
                <a:solidFill>
                  <a:schemeClr val="dk1"/>
                </a:solidFill>
                <a:latin typeface="Montserrat"/>
                <a:ea typeface="Montserrat"/>
                <a:cs typeface="Montserrat"/>
                <a:sym typeface="Montserrat"/>
              </a:rPr>
              <a:t>Today, there are many optimization models developed that allocate slots to arriving and departing flights, but these models assume that flights arrive and depart exactly within their scheduled slots. Most of the time flights experience arrival or departure delays or cancellations (Maybe this page goes to Appendix?)</a:t>
            </a:r>
            <a:endParaRPr sz="19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b13670c0d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b13670c0d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111111"/>
                </a:solidFill>
                <a:highlight>
                  <a:srgbClr val="FFFFFF"/>
                </a:highlight>
                <a:latin typeface="Montserrat"/>
                <a:ea typeface="Montserrat"/>
                <a:cs typeface="Montserrat"/>
                <a:sym typeface="Montserrat"/>
              </a:rPr>
              <a:t>CAROLINA</a:t>
            </a:r>
            <a:endParaRPr sz="1000">
              <a:solidFill>
                <a:srgbClr val="111111"/>
              </a:solidFill>
              <a:highlight>
                <a:srgbClr val="FFFFFF"/>
              </a:highlight>
              <a:latin typeface="Montserrat"/>
              <a:ea typeface="Montserrat"/>
              <a:cs typeface="Montserrat"/>
              <a:sym typeface="Montserrat"/>
            </a:endParaRPr>
          </a:p>
          <a:p>
            <a:pPr marL="0" lvl="0" indent="0" algn="l" rtl="0">
              <a:spcBef>
                <a:spcPts val="1600"/>
              </a:spcBef>
              <a:spcAft>
                <a:spcPts val="1600"/>
              </a:spcAft>
              <a:buNone/>
            </a:pPr>
            <a:r>
              <a:rPr lang="en" sz="1000">
                <a:solidFill>
                  <a:srgbClr val="111111"/>
                </a:solidFill>
                <a:highlight>
                  <a:srgbClr val="FFFFFF"/>
                </a:highlight>
                <a:latin typeface="Montserrat"/>
                <a:ea typeface="Montserrat"/>
                <a:cs typeface="Montserrat"/>
                <a:sym typeface="Montserrat"/>
              </a:rPr>
              <a:t>Once, I was </a:t>
            </a:r>
            <a:r>
              <a:rPr lang="en" sz="900">
                <a:solidFill>
                  <a:schemeClr val="dk1"/>
                </a:solidFill>
                <a:latin typeface="Montserrat"/>
                <a:ea typeface="Montserrat"/>
                <a:cs typeface="Montserrat"/>
                <a:sym typeface="Montserrat"/>
              </a:rPr>
              <a:t>Traveling from Ecuador to Miami with my family to my sister’s wedding, the flight was cancelled. We put our  names in the waiting list, hoping we would be sent in the next flight available.  We waited for 12 hours in the airport and passed custom several times, which was very irritating and stressful. We finally arrived 2 hours before the start of my sister wedding. </a:t>
            </a:r>
            <a:endParaRPr sz="900">
              <a:solidFill>
                <a:schemeClr val="dk1"/>
              </a:solidFill>
              <a:latin typeface="Montserrat"/>
              <a:ea typeface="Montserrat"/>
              <a:cs typeface="Montserrat"/>
              <a:sym typeface="Montserra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b09675b7f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b09675b7f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8e23f7bf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8e23f7bf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7b13670c0d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7b13670c0d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7b13670c0d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7b13670c0d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b13670c0d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7b13670c0d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7b13670c0d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7b13670c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7b13670c0d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7b13670c0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7f9262ee2f_0_26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b09675b7f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b09675b7f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111111"/>
                </a:solidFill>
                <a:highlight>
                  <a:srgbClr val="FFFFFF"/>
                </a:highlight>
                <a:latin typeface="Montserrat"/>
                <a:ea typeface="Montserrat"/>
                <a:cs typeface="Montserrat"/>
                <a:sym typeface="Montserrat"/>
              </a:rPr>
              <a:t>JAEAH</a:t>
            </a:r>
            <a:endParaRPr sz="1000">
              <a:solidFill>
                <a:srgbClr val="111111"/>
              </a:solidFill>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solidFill>
                <a:srgbClr val="11111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Flight delays impact to airlines increasing their costs, decreasing efficiency and loss of time. </a:t>
            </a:r>
            <a:endParaRPr sz="1000">
              <a:solidFill>
                <a:srgbClr val="111111"/>
              </a:solidFill>
              <a:highlight>
                <a:srgbClr val="FFFFFF"/>
              </a:highlight>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8e23f7ca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8e23f7ca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JAEAH</a:t>
            </a:r>
            <a:endParaRPr/>
          </a:p>
          <a:p>
            <a:pPr marL="0" lvl="0" indent="0" algn="just"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8e23f7bf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8e23f7bf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JAEAH</a:t>
            </a:r>
            <a:endParaRPr/>
          </a:p>
          <a:p>
            <a:pPr marL="0" lvl="0" indent="0" algn="just" rtl="0">
              <a:spcBef>
                <a:spcPts val="0"/>
              </a:spcBef>
              <a:spcAft>
                <a:spcPts val="0"/>
              </a:spcAft>
              <a:buNone/>
            </a:pPr>
            <a:endParaRPr/>
          </a:p>
          <a:p>
            <a:pPr marL="0" lvl="0" indent="0" algn="just"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b13670c0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b13670c0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111111"/>
                </a:solidFill>
                <a:highlight>
                  <a:srgbClr val="FFFFFF"/>
                </a:highlight>
                <a:latin typeface="Montserrat"/>
                <a:ea typeface="Montserrat"/>
                <a:cs typeface="Montserrat"/>
                <a:sym typeface="Montserrat"/>
              </a:rPr>
              <a:t>JAEAH</a:t>
            </a:r>
            <a:endParaRPr sz="800">
              <a:solidFill>
                <a:srgbClr val="111111"/>
              </a:solidFill>
              <a:highlight>
                <a:srgbClr val="FFFFFF"/>
              </a:highlight>
              <a:latin typeface="Montserrat"/>
              <a:ea typeface="Montserrat"/>
              <a:cs typeface="Montserrat"/>
              <a:sym typeface="Montserrat"/>
            </a:endParaRPr>
          </a:p>
          <a:p>
            <a:pPr marL="0" lvl="0" indent="0" algn="l" rtl="0">
              <a:spcBef>
                <a:spcPts val="1600"/>
              </a:spcBef>
              <a:spcAft>
                <a:spcPts val="0"/>
              </a:spcAft>
              <a:buNone/>
            </a:pPr>
            <a:r>
              <a:rPr lang="en" sz="800">
                <a:solidFill>
                  <a:srgbClr val="111111"/>
                </a:solidFill>
                <a:highlight>
                  <a:srgbClr val="FFFFFF"/>
                </a:highlight>
                <a:latin typeface="Montserrat"/>
                <a:ea typeface="Montserrat"/>
                <a:cs typeface="Montserrat"/>
                <a:sym typeface="Montserrat"/>
              </a:rPr>
              <a:t>We developed this software with the objective of the integrated system of operations. At this moment, Tunisia Airline will have a flexible and efficient schedule of their flight, which leads to reduce their costs and improve their profit. Also, the operations will make passengers have better satisfaction on their travel experience..</a:t>
            </a:r>
            <a:endParaRPr sz="800">
              <a:solidFill>
                <a:srgbClr val="111111"/>
              </a:solidFill>
              <a:highlight>
                <a:srgbClr val="FFFFFF"/>
              </a:highlight>
              <a:latin typeface="Montserrat"/>
              <a:ea typeface="Montserrat"/>
              <a:cs typeface="Montserrat"/>
              <a:sym typeface="Montserrat"/>
            </a:endParaRPr>
          </a:p>
          <a:p>
            <a:pPr marL="0" lvl="0" indent="0" algn="l" rtl="0">
              <a:spcBef>
                <a:spcPts val="1600"/>
              </a:spcBef>
              <a:spcAft>
                <a:spcPts val="0"/>
              </a:spcAft>
              <a:buNone/>
            </a:pPr>
            <a:endParaRPr sz="1000">
              <a:solidFill>
                <a:srgbClr val="111111"/>
              </a:solidFill>
              <a:highlight>
                <a:srgbClr val="FFFFFF"/>
              </a:highlight>
              <a:latin typeface="Montserrat"/>
              <a:ea typeface="Montserrat"/>
              <a:cs typeface="Montserrat"/>
              <a:sym typeface="Montserrat"/>
            </a:endParaRPr>
          </a:p>
          <a:p>
            <a:pPr marL="457200" lvl="0" indent="-323850" algn="l" rtl="0">
              <a:spcBef>
                <a:spcPts val="0"/>
              </a:spcBef>
              <a:spcAft>
                <a:spcPts val="0"/>
              </a:spcAft>
              <a:buClr>
                <a:schemeClr val="lt1"/>
              </a:buClr>
              <a:buSzPts val="1500"/>
              <a:buFont typeface="Montserrat"/>
              <a:buChar char="●"/>
            </a:pPr>
            <a:r>
              <a:rPr lang="en" sz="1500">
                <a:solidFill>
                  <a:schemeClr val="lt1"/>
                </a:solidFill>
                <a:latin typeface="Montserrat"/>
                <a:ea typeface="Montserrat"/>
                <a:cs typeface="Montserrat"/>
                <a:sym typeface="Montserrat"/>
              </a:rPr>
              <a:t>Flight delays impact to airlines increasing their costs, decreasing efficiency and loss of time. </a:t>
            </a:r>
            <a:endParaRPr sz="1000">
              <a:solidFill>
                <a:srgbClr val="111111"/>
              </a:solidFill>
              <a:highlight>
                <a:srgbClr val="FFFFFF"/>
              </a:highlight>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8e23f7ca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d8e23f7ca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JAEAH</a:t>
            </a:r>
            <a:endParaRPr sz="800">
              <a:solidFill>
                <a:schemeClr val="dk1"/>
              </a:solidFill>
              <a:latin typeface="Montserrat"/>
              <a:ea typeface="Montserrat"/>
              <a:cs typeface="Montserrat"/>
              <a:sym typeface="Montserrat"/>
            </a:endParaRPr>
          </a:p>
          <a:p>
            <a:pPr marL="0" lvl="0" indent="0" algn="l" rtl="0">
              <a:spcBef>
                <a:spcPts val="160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We developed a software that would be integrated to allow passengers to use it as an APP in their mobile phones and tables and be able to reschedule their flights or book other flights lively. </a:t>
            </a:r>
            <a:endParaRPr sz="800">
              <a:solidFill>
                <a:srgbClr val="111111"/>
              </a:solidFill>
              <a:highlight>
                <a:schemeClr val="lt1"/>
              </a:highlight>
              <a:latin typeface="Montserrat"/>
              <a:ea typeface="Montserrat"/>
              <a:cs typeface="Montserrat"/>
              <a:sym typeface="Montserrat"/>
            </a:endParaRPr>
          </a:p>
          <a:p>
            <a:pPr marL="0" lvl="0" indent="0" algn="l" rtl="0">
              <a:spcBef>
                <a:spcPts val="1600"/>
              </a:spcBef>
              <a:spcAft>
                <a:spcPts val="0"/>
              </a:spcAft>
              <a:buClr>
                <a:schemeClr val="dk1"/>
              </a:buClr>
              <a:buSzPts val="1100"/>
              <a:buFont typeface="Arial"/>
              <a:buNone/>
            </a:pPr>
            <a:endParaRPr sz="800">
              <a:solidFill>
                <a:schemeClr val="dk1"/>
              </a:solidFill>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64b1b2580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64b1b2580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HAOLIAN</a:t>
            </a:r>
            <a:endParaRPr sz="80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Four Columns 1 1">
  <p:cSld name="TITLE_AND_BODY_1_3_1_3">
    <p:bg>
      <p:bgPr>
        <a:solidFill>
          <a:schemeClr val="dk1"/>
        </a:solidFill>
        <a:effectLst/>
      </p:bgPr>
    </p:bg>
    <p:spTree>
      <p:nvGrpSpPr>
        <p:cNvPr id="1" name="Shape 157"/>
        <p:cNvGrpSpPr/>
        <p:nvPr/>
      </p:nvGrpSpPr>
      <p:grpSpPr>
        <a:xfrm>
          <a:off x="0" y="0"/>
          <a:ext cx="0" cy="0"/>
          <a:chOff x="0" y="0"/>
          <a:chExt cx="0" cy="0"/>
        </a:xfrm>
      </p:grpSpPr>
      <p:sp>
        <p:nvSpPr>
          <p:cNvPr id="158" name="Google Shape;158;p37"/>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59" name="Google Shape;159;p37"/>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60" name="Google Shape;160;p37"/>
          <p:cNvSpPr txBox="1">
            <a:spLocks noGrp="1"/>
          </p:cNvSpPr>
          <p:nvPr>
            <p:ph type="subTitle" idx="1"/>
          </p:nvPr>
        </p:nvSpPr>
        <p:spPr>
          <a:xfrm>
            <a:off x="6540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1" name="Google Shape;161;p37"/>
          <p:cNvSpPr txBox="1">
            <a:spLocks noGrp="1"/>
          </p:cNvSpPr>
          <p:nvPr>
            <p:ph type="ctrTitle" idx="3"/>
          </p:nvPr>
        </p:nvSpPr>
        <p:spPr>
          <a:xfrm>
            <a:off x="26503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62" name="Google Shape;162;p37"/>
          <p:cNvSpPr txBox="1">
            <a:spLocks noGrp="1"/>
          </p:cNvSpPr>
          <p:nvPr>
            <p:ph type="subTitle" idx="4"/>
          </p:nvPr>
        </p:nvSpPr>
        <p:spPr>
          <a:xfrm>
            <a:off x="26503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3" name="Google Shape;163;p37"/>
          <p:cNvSpPr txBox="1">
            <a:spLocks noGrp="1"/>
          </p:cNvSpPr>
          <p:nvPr>
            <p:ph type="ctrTitle" idx="5"/>
          </p:nvPr>
        </p:nvSpPr>
        <p:spPr>
          <a:xfrm>
            <a:off x="46466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64" name="Google Shape;164;p37"/>
          <p:cNvSpPr txBox="1">
            <a:spLocks noGrp="1"/>
          </p:cNvSpPr>
          <p:nvPr>
            <p:ph type="subTitle" idx="6"/>
          </p:nvPr>
        </p:nvSpPr>
        <p:spPr>
          <a:xfrm>
            <a:off x="46466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65" name="Google Shape;165;p37"/>
          <p:cNvSpPr txBox="1">
            <a:spLocks noGrp="1"/>
          </p:cNvSpPr>
          <p:nvPr>
            <p:ph type="ctrTitle" idx="7"/>
          </p:nvPr>
        </p:nvSpPr>
        <p:spPr>
          <a:xfrm>
            <a:off x="66429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66" name="Google Shape;166;p37"/>
          <p:cNvSpPr txBox="1">
            <a:spLocks noGrp="1"/>
          </p:cNvSpPr>
          <p:nvPr>
            <p:ph type="subTitle" idx="8"/>
          </p:nvPr>
        </p:nvSpPr>
        <p:spPr>
          <a:xfrm>
            <a:off x="66429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67"/>
        <p:cNvGrpSpPr/>
        <p:nvPr/>
      </p:nvGrpSpPr>
      <p:grpSpPr>
        <a:xfrm>
          <a:off x="0" y="0"/>
          <a:ext cx="0" cy="0"/>
          <a:chOff x="0" y="0"/>
          <a:chExt cx="0" cy="0"/>
        </a:xfrm>
      </p:grpSpPr>
      <p:sp>
        <p:nvSpPr>
          <p:cNvPr id="168" name="Google Shape;16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38"/>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9"/>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11000"/>
              <a:t>FDP</a:t>
            </a:r>
            <a:endParaRPr sz="11000"/>
          </a:p>
        </p:txBody>
      </p:sp>
      <p:sp>
        <p:nvSpPr>
          <p:cNvPr id="175" name="Google Shape;175;p39"/>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t>Team 7 Data Science Challenge</a:t>
            </a:r>
            <a:endParaRPr sz="1500" b="1"/>
          </a:p>
          <a:p>
            <a:pPr marL="0" lvl="0" indent="0" algn="ctr" rtl="0">
              <a:spcBef>
                <a:spcPts val="0"/>
              </a:spcBef>
              <a:spcAft>
                <a:spcPts val="0"/>
              </a:spcAft>
              <a:buNone/>
            </a:pPr>
            <a:r>
              <a:rPr lang="en"/>
              <a:t>Andres Tafur Bravo | Carolina Jativa | Deyang Hu</a:t>
            </a:r>
            <a:endParaRPr/>
          </a:p>
          <a:p>
            <a:pPr marL="0" lvl="0" indent="0" algn="ctr" rtl="0">
              <a:spcBef>
                <a:spcPts val="0"/>
              </a:spcBef>
              <a:spcAft>
                <a:spcPts val="0"/>
              </a:spcAft>
              <a:buNone/>
            </a:pPr>
            <a:r>
              <a:rPr lang="en"/>
              <a:t>Haolian Qu | Jaeah Choi | Ruolan Li</a:t>
            </a:r>
            <a:endParaRPr/>
          </a:p>
          <a:p>
            <a:pPr marL="0" lvl="0" indent="0" algn="ctr" rtl="0">
              <a:spcBef>
                <a:spcPts val="0"/>
              </a:spcBef>
              <a:spcAft>
                <a:spcPts val="0"/>
              </a:spcAft>
              <a:buNone/>
            </a:pPr>
            <a:endParaRPr/>
          </a:p>
        </p:txBody>
      </p:sp>
      <p:sp>
        <p:nvSpPr>
          <p:cNvPr id="176" name="Google Shape;176;p39"/>
          <p:cNvSpPr txBox="1">
            <a:spLocks noGrp="1"/>
          </p:cNvSpPr>
          <p:nvPr>
            <p:ph type="ctrTitle"/>
          </p:nvPr>
        </p:nvSpPr>
        <p:spPr>
          <a:xfrm>
            <a:off x="2941650" y="2624375"/>
            <a:ext cx="3260700" cy="7500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A solution for Flight Delays</a:t>
            </a:r>
            <a:endParaRPr sz="2200" b="0">
              <a:latin typeface="Montserrat ExtraLight"/>
              <a:ea typeface="Montserrat ExtraLight"/>
              <a:cs typeface="Montserrat ExtraLight"/>
              <a:sym typeface="Montserrat ExtraLight"/>
            </a:endParaRPr>
          </a:p>
        </p:txBody>
      </p:sp>
      <p:cxnSp>
        <p:nvCxnSpPr>
          <p:cNvPr id="177" name="Google Shape;177;p39"/>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178" name="Google Shape;178;p39"/>
          <p:cNvGrpSpPr/>
          <p:nvPr/>
        </p:nvGrpSpPr>
        <p:grpSpPr>
          <a:xfrm>
            <a:off x="284661" y="295779"/>
            <a:ext cx="1891370" cy="981761"/>
            <a:chOff x="4923526" y="4074436"/>
            <a:chExt cx="889847" cy="464695"/>
          </a:xfrm>
        </p:grpSpPr>
        <p:sp>
          <p:nvSpPr>
            <p:cNvPr id="179" name="Google Shape;179;p39"/>
            <p:cNvSpPr/>
            <p:nvPr/>
          </p:nvSpPr>
          <p:spPr>
            <a:xfrm>
              <a:off x="4923526" y="4074436"/>
              <a:ext cx="889847" cy="464695"/>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sp>
          <p:nvSpPr>
            <p:cNvPr id="180" name="Google Shape;180;p39"/>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sp>
          <p:nvSpPr>
            <p:cNvPr id="181" name="Google Shape;181;p39"/>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sp>
          <p:nvSpPr>
            <p:cNvPr id="182" name="Google Shape;182;p39"/>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sp>
          <p:nvSpPr>
            <p:cNvPr id="183" name="Google Shape;183;p39"/>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sp>
          <p:nvSpPr>
            <p:cNvPr id="184" name="Google Shape;184;p39"/>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sp>
          <p:nvSpPr>
            <p:cNvPr id="185" name="Google Shape;185;p39"/>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2"/>
                </a:high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48"/>
          <p:cNvPicPr preferRelativeResize="0"/>
          <p:nvPr/>
        </p:nvPicPr>
        <p:blipFill rotWithShape="1">
          <a:blip r:embed="rId3">
            <a:alphaModFix/>
          </a:blip>
          <a:srcRect r="8391"/>
          <a:stretch/>
        </p:blipFill>
        <p:spPr>
          <a:xfrm>
            <a:off x="3286775" y="1710500"/>
            <a:ext cx="4815476" cy="2911700"/>
          </a:xfrm>
          <a:prstGeom prst="rect">
            <a:avLst/>
          </a:prstGeom>
          <a:noFill/>
          <a:ln>
            <a:noFill/>
          </a:ln>
        </p:spPr>
      </p:pic>
      <p:sp>
        <p:nvSpPr>
          <p:cNvPr id="394" name="Google Shape;394;p48"/>
          <p:cNvSpPr txBox="1">
            <a:spLocks noGrp="1"/>
          </p:cNvSpPr>
          <p:nvPr>
            <p:ph type="title"/>
          </p:nvPr>
        </p:nvSpPr>
        <p:spPr>
          <a:xfrm>
            <a:off x="732075" y="445050"/>
            <a:ext cx="25548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MODEL</a:t>
            </a:r>
            <a:endParaRPr sz="3500" u="sng"/>
          </a:p>
        </p:txBody>
      </p:sp>
      <p:pic>
        <p:nvPicPr>
          <p:cNvPr id="395" name="Google Shape;395;p48"/>
          <p:cNvPicPr preferRelativeResize="0"/>
          <p:nvPr/>
        </p:nvPicPr>
        <p:blipFill>
          <a:blip r:embed="rId4">
            <a:alphaModFix/>
          </a:blip>
          <a:stretch>
            <a:fillRect/>
          </a:stretch>
        </p:blipFill>
        <p:spPr>
          <a:xfrm>
            <a:off x="656375" y="1710500"/>
            <a:ext cx="2851475" cy="980600"/>
          </a:xfrm>
          <a:prstGeom prst="rect">
            <a:avLst/>
          </a:prstGeom>
          <a:noFill/>
          <a:ln>
            <a:noFill/>
          </a:ln>
        </p:spPr>
      </p:pic>
      <p:sp>
        <p:nvSpPr>
          <p:cNvPr id="396" name="Google Shape;396;p48"/>
          <p:cNvSpPr txBox="1">
            <a:spLocks noGrp="1"/>
          </p:cNvSpPr>
          <p:nvPr>
            <p:ph type="title" idx="3"/>
          </p:nvPr>
        </p:nvSpPr>
        <p:spPr>
          <a:xfrm>
            <a:off x="656375" y="1077763"/>
            <a:ext cx="6123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1: </a:t>
            </a:r>
            <a:r>
              <a:rPr lang="en">
                <a:latin typeface="Montserrat"/>
                <a:ea typeface="Montserrat"/>
                <a:cs typeface="Montserrat"/>
                <a:sym typeface="Montserrat"/>
              </a:rPr>
              <a:t>Delay or Not</a:t>
            </a:r>
            <a:endParaRPr>
              <a:latin typeface="Montserrat"/>
              <a:ea typeface="Montserrat"/>
              <a:cs typeface="Montserrat"/>
              <a:sym typeface="Montserrat"/>
            </a:endParaRPr>
          </a:p>
        </p:txBody>
      </p:sp>
      <p:pic>
        <p:nvPicPr>
          <p:cNvPr id="397" name="Google Shape;397;p48"/>
          <p:cNvPicPr preferRelativeResize="0"/>
          <p:nvPr/>
        </p:nvPicPr>
        <p:blipFill>
          <a:blip r:embed="rId5">
            <a:alphaModFix/>
          </a:blip>
          <a:stretch>
            <a:fillRect/>
          </a:stretch>
        </p:blipFill>
        <p:spPr>
          <a:xfrm>
            <a:off x="656375" y="2654950"/>
            <a:ext cx="2851474" cy="1967246"/>
          </a:xfrm>
          <a:prstGeom prst="rect">
            <a:avLst/>
          </a:prstGeom>
          <a:noFill/>
          <a:ln>
            <a:noFill/>
          </a:ln>
        </p:spPr>
      </p:pic>
      <p:sp>
        <p:nvSpPr>
          <p:cNvPr id="398" name="Google Shape;398;p48"/>
          <p:cNvSpPr/>
          <p:nvPr/>
        </p:nvSpPr>
        <p:spPr>
          <a:xfrm>
            <a:off x="2597075" y="2163025"/>
            <a:ext cx="852900" cy="325500"/>
          </a:xfrm>
          <a:prstGeom prst="flowChartConnector">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9" name="Google Shape;399;p48"/>
          <p:cNvCxnSpPr/>
          <p:nvPr/>
        </p:nvCxnSpPr>
        <p:spPr>
          <a:xfrm flipH="1">
            <a:off x="4217525" y="1801300"/>
            <a:ext cx="253200" cy="1665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9"/>
          <p:cNvSpPr txBox="1">
            <a:spLocks noGrp="1"/>
          </p:cNvSpPr>
          <p:nvPr>
            <p:ph type="title"/>
          </p:nvPr>
        </p:nvSpPr>
        <p:spPr>
          <a:xfrm>
            <a:off x="715300" y="187000"/>
            <a:ext cx="24156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MODEL</a:t>
            </a:r>
            <a:endParaRPr sz="3500" u="sng"/>
          </a:p>
        </p:txBody>
      </p:sp>
      <p:sp>
        <p:nvSpPr>
          <p:cNvPr id="405" name="Google Shape;405;p49"/>
          <p:cNvSpPr txBox="1">
            <a:spLocks noGrp="1"/>
          </p:cNvSpPr>
          <p:nvPr>
            <p:ph type="body" idx="2"/>
          </p:nvPr>
        </p:nvSpPr>
        <p:spPr>
          <a:xfrm>
            <a:off x="938500" y="1388550"/>
            <a:ext cx="3279000" cy="448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Mean Standard Error:   0.4078935</a:t>
            </a:r>
            <a:endParaRPr/>
          </a:p>
        </p:txBody>
      </p:sp>
      <p:sp>
        <p:nvSpPr>
          <p:cNvPr id="406" name="Google Shape;406;p49"/>
          <p:cNvSpPr txBox="1">
            <a:spLocks noGrp="1"/>
          </p:cNvSpPr>
          <p:nvPr>
            <p:ph type="title" idx="3"/>
          </p:nvPr>
        </p:nvSpPr>
        <p:spPr>
          <a:xfrm>
            <a:off x="525650" y="840150"/>
            <a:ext cx="6123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2: </a:t>
            </a:r>
            <a:r>
              <a:rPr lang="en">
                <a:latin typeface="Montserrat"/>
                <a:ea typeface="Montserrat"/>
                <a:cs typeface="Montserrat"/>
                <a:sym typeface="Montserrat"/>
              </a:rPr>
              <a:t>How Long are delays?</a:t>
            </a:r>
            <a:endParaRPr>
              <a:latin typeface="Montserrat"/>
              <a:ea typeface="Montserrat"/>
              <a:cs typeface="Montserrat"/>
              <a:sym typeface="Montserrat"/>
            </a:endParaRPr>
          </a:p>
        </p:txBody>
      </p:sp>
      <p:pic>
        <p:nvPicPr>
          <p:cNvPr id="407" name="Google Shape;407;p49"/>
          <p:cNvPicPr preferRelativeResize="0"/>
          <p:nvPr/>
        </p:nvPicPr>
        <p:blipFill>
          <a:blip r:embed="rId3">
            <a:alphaModFix/>
          </a:blip>
          <a:stretch>
            <a:fillRect/>
          </a:stretch>
        </p:blipFill>
        <p:spPr>
          <a:xfrm>
            <a:off x="245925" y="1721250"/>
            <a:ext cx="4109049" cy="2898725"/>
          </a:xfrm>
          <a:prstGeom prst="rect">
            <a:avLst/>
          </a:prstGeom>
          <a:noFill/>
          <a:ln>
            <a:noFill/>
          </a:ln>
        </p:spPr>
      </p:pic>
      <p:pic>
        <p:nvPicPr>
          <p:cNvPr id="408" name="Google Shape;408;p49"/>
          <p:cNvPicPr preferRelativeResize="0"/>
          <p:nvPr/>
        </p:nvPicPr>
        <p:blipFill rotWithShape="1">
          <a:blip r:embed="rId4">
            <a:alphaModFix/>
          </a:blip>
          <a:srcRect r="6068"/>
          <a:stretch/>
        </p:blipFill>
        <p:spPr>
          <a:xfrm>
            <a:off x="4499650" y="1721250"/>
            <a:ext cx="4506524" cy="2898725"/>
          </a:xfrm>
          <a:prstGeom prst="rect">
            <a:avLst/>
          </a:prstGeom>
          <a:noFill/>
          <a:ln>
            <a:noFill/>
          </a:ln>
        </p:spPr>
      </p:pic>
      <p:sp>
        <p:nvSpPr>
          <p:cNvPr id="409" name="Google Shape;409;p49"/>
          <p:cNvSpPr/>
          <p:nvPr/>
        </p:nvSpPr>
        <p:spPr>
          <a:xfrm>
            <a:off x="4673275" y="2018350"/>
            <a:ext cx="578700" cy="607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
        <p:nvSpPr>
          <p:cNvPr id="414" name="Google Shape;414;p50"/>
          <p:cNvSpPr txBox="1">
            <a:spLocks noGrp="1"/>
          </p:cNvSpPr>
          <p:nvPr>
            <p:ph type="ctrTitle"/>
          </p:nvPr>
        </p:nvSpPr>
        <p:spPr>
          <a:xfrm>
            <a:off x="333000" y="1284350"/>
            <a:ext cx="84780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Other Data Sources that could improve the Model:</a:t>
            </a:r>
            <a:endParaRPr sz="2400"/>
          </a:p>
        </p:txBody>
      </p:sp>
      <p:sp>
        <p:nvSpPr>
          <p:cNvPr id="415" name="Google Shape;415;p50"/>
          <p:cNvSpPr txBox="1">
            <a:spLocks noGrp="1"/>
          </p:cNvSpPr>
          <p:nvPr>
            <p:ph type="title" idx="4294967295"/>
          </p:nvPr>
        </p:nvSpPr>
        <p:spPr>
          <a:xfrm>
            <a:off x="525625" y="241625"/>
            <a:ext cx="23472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solidFill>
                  <a:schemeClr val="lt2"/>
                </a:solidFill>
              </a:rPr>
              <a:t>MODEL </a:t>
            </a:r>
            <a:endParaRPr sz="3500" u="sng">
              <a:solidFill>
                <a:schemeClr val="lt2"/>
              </a:solidFill>
            </a:endParaRPr>
          </a:p>
        </p:txBody>
      </p:sp>
      <p:sp>
        <p:nvSpPr>
          <p:cNvPr id="416" name="Google Shape;416;p50"/>
          <p:cNvSpPr txBox="1">
            <a:spLocks noGrp="1"/>
          </p:cNvSpPr>
          <p:nvPr>
            <p:ph type="subTitle" idx="1"/>
          </p:nvPr>
        </p:nvSpPr>
        <p:spPr>
          <a:xfrm>
            <a:off x="665900" y="2028700"/>
            <a:ext cx="7014000" cy="1497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chemeClr val="lt2"/>
                </a:solidFill>
              </a:rPr>
              <a:t>Average cost per minute of flight delay</a:t>
            </a:r>
            <a:endParaRPr sz="1800"/>
          </a:p>
          <a:p>
            <a:pPr marL="457200" lvl="0" indent="-342900" algn="l" rtl="0">
              <a:spcBef>
                <a:spcPts val="0"/>
              </a:spcBef>
              <a:spcAft>
                <a:spcPts val="0"/>
              </a:spcAft>
              <a:buSzPts val="1800"/>
              <a:buChar char="●"/>
            </a:pPr>
            <a:r>
              <a:rPr lang="en" sz="1800"/>
              <a:t>Weather data around airports</a:t>
            </a:r>
            <a:endParaRPr sz="1800"/>
          </a:p>
          <a:p>
            <a:pPr marL="457200" lvl="0" indent="-342900" algn="l" rtl="0">
              <a:spcBef>
                <a:spcPts val="0"/>
              </a:spcBef>
              <a:spcAft>
                <a:spcPts val="0"/>
              </a:spcAft>
              <a:buSzPts val="1800"/>
              <a:buChar char="●"/>
            </a:pPr>
            <a:r>
              <a:rPr lang="en" sz="1800"/>
              <a:t>Holiday information for different countries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1"/>
          <p:cNvSpPr txBox="1">
            <a:spLocks noGrp="1"/>
          </p:cNvSpPr>
          <p:nvPr>
            <p:ph type="title"/>
          </p:nvPr>
        </p:nvSpPr>
        <p:spPr>
          <a:xfrm>
            <a:off x="498375" y="266475"/>
            <a:ext cx="34341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MARKET SIZE</a:t>
            </a:r>
            <a:endParaRPr sz="3500" u="sng"/>
          </a:p>
        </p:txBody>
      </p:sp>
      <p:grpSp>
        <p:nvGrpSpPr>
          <p:cNvPr id="422" name="Google Shape;422;p51"/>
          <p:cNvGrpSpPr/>
          <p:nvPr/>
        </p:nvGrpSpPr>
        <p:grpSpPr>
          <a:xfrm>
            <a:off x="1422148" y="2648036"/>
            <a:ext cx="580450" cy="548407"/>
            <a:chOff x="3996113" y="4291176"/>
            <a:chExt cx="336512" cy="335048"/>
          </a:xfrm>
        </p:grpSpPr>
        <p:sp>
          <p:nvSpPr>
            <p:cNvPr id="423" name="Google Shape;423;p51"/>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1"/>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51"/>
          <p:cNvSpPr txBox="1">
            <a:spLocks noGrp="1"/>
          </p:cNvSpPr>
          <p:nvPr>
            <p:ph type="ctrTitle" idx="4294967295"/>
          </p:nvPr>
        </p:nvSpPr>
        <p:spPr>
          <a:xfrm>
            <a:off x="51800" y="2536625"/>
            <a:ext cx="25689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rPr>
              <a:t>0.6%</a:t>
            </a:r>
            <a:r>
              <a:rPr lang="en" sz="3200"/>
              <a:t> </a:t>
            </a:r>
            <a:endParaRPr sz="3200"/>
          </a:p>
          <a:p>
            <a:pPr marL="0" lvl="0" indent="0" algn="ctr" rtl="0">
              <a:spcBef>
                <a:spcPts val="0"/>
              </a:spcBef>
              <a:spcAft>
                <a:spcPts val="0"/>
              </a:spcAft>
              <a:buNone/>
            </a:pPr>
            <a:r>
              <a:rPr lang="en" sz="2200"/>
              <a:t>Global GDP</a:t>
            </a:r>
            <a:endParaRPr sz="2200"/>
          </a:p>
        </p:txBody>
      </p:sp>
      <p:sp>
        <p:nvSpPr>
          <p:cNvPr id="427" name="Google Shape;427;p51"/>
          <p:cNvSpPr txBox="1">
            <a:spLocks noGrp="1"/>
          </p:cNvSpPr>
          <p:nvPr>
            <p:ph type="ctrTitle" idx="4294967295"/>
          </p:nvPr>
        </p:nvSpPr>
        <p:spPr>
          <a:xfrm>
            <a:off x="2620700" y="2536625"/>
            <a:ext cx="29502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rPr>
              <a:t>21.3%</a:t>
            </a:r>
            <a:r>
              <a:rPr lang="en" sz="3200"/>
              <a:t> </a:t>
            </a:r>
            <a:endParaRPr sz="3200"/>
          </a:p>
          <a:p>
            <a:pPr marL="0" lvl="0" indent="0" algn="ctr" rtl="0">
              <a:spcBef>
                <a:spcPts val="0"/>
              </a:spcBef>
              <a:spcAft>
                <a:spcPts val="0"/>
              </a:spcAft>
              <a:buNone/>
            </a:pPr>
            <a:r>
              <a:rPr lang="en" sz="2500"/>
              <a:t>World Trade Growth</a:t>
            </a:r>
            <a:endParaRPr sz="2500"/>
          </a:p>
        </p:txBody>
      </p:sp>
      <p:sp>
        <p:nvSpPr>
          <p:cNvPr id="428" name="Google Shape;428;p51"/>
          <p:cNvSpPr txBox="1">
            <a:spLocks noGrp="1"/>
          </p:cNvSpPr>
          <p:nvPr>
            <p:ph type="ctrTitle" idx="4294967295"/>
          </p:nvPr>
        </p:nvSpPr>
        <p:spPr>
          <a:xfrm>
            <a:off x="5660350" y="2648025"/>
            <a:ext cx="32163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2"/>
                </a:solidFill>
              </a:rPr>
              <a:t>3,384 million </a:t>
            </a:r>
            <a:r>
              <a:rPr lang="en" sz="2500"/>
              <a:t>Passengers departures </a:t>
            </a:r>
            <a:endParaRPr sz="2500"/>
          </a:p>
        </p:txBody>
      </p:sp>
      <p:sp>
        <p:nvSpPr>
          <p:cNvPr id="429" name="Google Shape;429;p51"/>
          <p:cNvSpPr txBox="1">
            <a:spLocks noGrp="1"/>
          </p:cNvSpPr>
          <p:nvPr>
            <p:ph type="ctrTitle" idx="4294967295"/>
          </p:nvPr>
        </p:nvSpPr>
        <p:spPr>
          <a:xfrm>
            <a:off x="498375" y="1310975"/>
            <a:ext cx="7881600"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Montserrat"/>
                <a:ea typeface="Montserrat"/>
                <a:cs typeface="Montserrat"/>
                <a:sym typeface="Montserrat"/>
              </a:rPr>
              <a:t>According to IATA, the worldwide airline industry in 2021:</a:t>
            </a:r>
            <a:endParaRPr sz="2000">
              <a:latin typeface="Montserrat"/>
              <a:ea typeface="Montserrat"/>
              <a:cs typeface="Montserrat"/>
              <a:sym typeface="Montserrat"/>
            </a:endParaRPr>
          </a:p>
        </p:txBody>
      </p:sp>
      <p:sp>
        <p:nvSpPr>
          <p:cNvPr id="430" name="Google Shape;430;p51"/>
          <p:cNvSpPr txBox="1">
            <a:spLocks noGrp="1"/>
          </p:cNvSpPr>
          <p:nvPr>
            <p:ph type="ctrTitle" idx="4294967295"/>
          </p:nvPr>
        </p:nvSpPr>
        <p:spPr>
          <a:xfrm>
            <a:off x="498375" y="4505050"/>
            <a:ext cx="4789500" cy="3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*IATA. (n.d). </a:t>
            </a:r>
            <a:r>
              <a:rPr lang="en" sz="1200" i="1">
                <a:latin typeface="Montserrat"/>
                <a:ea typeface="Montserrat"/>
                <a:cs typeface="Montserrat"/>
                <a:sym typeface="Montserrat"/>
              </a:rPr>
              <a:t>Economic Performance of the Airline Industry. </a:t>
            </a:r>
            <a:endParaRPr sz="1200" i="1">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2"/>
          <p:cNvSpPr txBox="1">
            <a:spLocks noGrp="1"/>
          </p:cNvSpPr>
          <p:nvPr>
            <p:ph type="title"/>
          </p:nvPr>
        </p:nvSpPr>
        <p:spPr>
          <a:xfrm>
            <a:off x="508450" y="38317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COMPETITION</a:t>
            </a:r>
            <a:endParaRPr sz="3500" u="sng"/>
          </a:p>
        </p:txBody>
      </p:sp>
      <p:sp>
        <p:nvSpPr>
          <p:cNvPr id="436" name="Google Shape;436;p52"/>
          <p:cNvSpPr txBox="1">
            <a:spLocks noGrp="1"/>
          </p:cNvSpPr>
          <p:nvPr>
            <p:ph type="body" idx="1"/>
          </p:nvPr>
        </p:nvSpPr>
        <p:spPr>
          <a:xfrm>
            <a:off x="800866" y="2565750"/>
            <a:ext cx="32589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b="1"/>
              <a:t>Allocate slots to arriving and departing flights, but assume that flights </a:t>
            </a:r>
            <a:r>
              <a:rPr lang="en" sz="1800" b="1" i="1" u="sng"/>
              <a:t>arrive and depart exactly within their scheduled slots</a:t>
            </a:r>
            <a:endParaRPr sz="1800" b="1" i="1" u="sng"/>
          </a:p>
        </p:txBody>
      </p:sp>
      <p:sp>
        <p:nvSpPr>
          <p:cNvPr id="437" name="Google Shape;437;p52"/>
          <p:cNvSpPr txBox="1">
            <a:spLocks noGrp="1"/>
          </p:cNvSpPr>
          <p:nvPr>
            <p:ph type="body" idx="2"/>
          </p:nvPr>
        </p:nvSpPr>
        <p:spPr>
          <a:xfrm>
            <a:off x="4880302" y="2737775"/>
            <a:ext cx="3258900" cy="17955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b="1"/>
              <a:t>Predict whether a flight will arrive or depart later to have better scheduled slots</a:t>
            </a:r>
            <a:endParaRPr sz="1800" b="1"/>
          </a:p>
        </p:txBody>
      </p:sp>
      <p:sp>
        <p:nvSpPr>
          <p:cNvPr id="438" name="Google Shape;438;p52"/>
          <p:cNvSpPr txBox="1">
            <a:spLocks noGrp="1"/>
          </p:cNvSpPr>
          <p:nvPr>
            <p:ph type="title" idx="3"/>
          </p:nvPr>
        </p:nvSpPr>
        <p:spPr>
          <a:xfrm>
            <a:off x="663274" y="1918650"/>
            <a:ext cx="32589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solidFill>
                  <a:schemeClr val="dk2"/>
                </a:solidFill>
              </a:rPr>
              <a:t>THEM</a:t>
            </a:r>
            <a:endParaRPr sz="3200">
              <a:solidFill>
                <a:schemeClr val="dk2"/>
              </a:solidFill>
            </a:endParaRPr>
          </a:p>
        </p:txBody>
      </p:sp>
      <p:sp>
        <p:nvSpPr>
          <p:cNvPr id="439" name="Google Shape;439;p52"/>
          <p:cNvSpPr txBox="1">
            <a:spLocks noGrp="1"/>
          </p:cNvSpPr>
          <p:nvPr>
            <p:ph type="title" idx="4"/>
          </p:nvPr>
        </p:nvSpPr>
        <p:spPr>
          <a:xfrm>
            <a:off x="4785699" y="2017350"/>
            <a:ext cx="32589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solidFill>
                  <a:schemeClr val="dk2"/>
                </a:solidFill>
              </a:rPr>
              <a:t>FDP</a:t>
            </a:r>
            <a:endParaRPr sz="3200">
              <a:solidFill>
                <a:schemeClr val="dk2"/>
              </a:solidFill>
            </a:endParaRPr>
          </a:p>
        </p:txBody>
      </p:sp>
      <p:cxnSp>
        <p:nvCxnSpPr>
          <p:cNvPr id="440" name="Google Shape;440;p52"/>
          <p:cNvCxnSpPr/>
          <p:nvPr/>
        </p:nvCxnSpPr>
        <p:spPr>
          <a:xfrm>
            <a:off x="4369400" y="1324575"/>
            <a:ext cx="17100" cy="33888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3"/>
          <p:cNvSpPr txBox="1">
            <a:spLocks noGrp="1"/>
          </p:cNvSpPr>
          <p:nvPr>
            <p:ph type="title"/>
          </p:nvPr>
        </p:nvSpPr>
        <p:spPr>
          <a:xfrm>
            <a:off x="355025" y="392525"/>
            <a:ext cx="59607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FDP BUSINESS MODEL</a:t>
            </a:r>
            <a:endParaRPr sz="3500" u="sng"/>
          </a:p>
        </p:txBody>
      </p:sp>
      <p:grpSp>
        <p:nvGrpSpPr>
          <p:cNvPr id="446" name="Google Shape;446;p53"/>
          <p:cNvGrpSpPr/>
          <p:nvPr/>
        </p:nvGrpSpPr>
        <p:grpSpPr>
          <a:xfrm>
            <a:off x="1422148" y="2648036"/>
            <a:ext cx="580450" cy="548407"/>
            <a:chOff x="3996113" y="4291176"/>
            <a:chExt cx="336512" cy="335048"/>
          </a:xfrm>
        </p:grpSpPr>
        <p:sp>
          <p:nvSpPr>
            <p:cNvPr id="447" name="Google Shape;447;p53"/>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3"/>
          <p:cNvSpPr/>
          <p:nvPr/>
        </p:nvSpPr>
        <p:spPr>
          <a:xfrm>
            <a:off x="84775" y="2372250"/>
            <a:ext cx="2937300" cy="27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3"/>
          <p:cNvSpPr txBox="1">
            <a:spLocks noGrp="1"/>
          </p:cNvSpPr>
          <p:nvPr>
            <p:ph type="ctrTitle" idx="4294967295"/>
          </p:nvPr>
        </p:nvSpPr>
        <p:spPr>
          <a:xfrm>
            <a:off x="516225" y="2999250"/>
            <a:ext cx="2714700" cy="14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2"/>
                </a:solidFill>
              </a:rPr>
              <a:t>        Tunisair</a:t>
            </a:r>
            <a:endParaRPr sz="2500">
              <a:solidFill>
                <a:schemeClr val="dk2"/>
              </a:solidFill>
            </a:endParaRPr>
          </a:p>
          <a:p>
            <a:pPr marL="0" lvl="0" indent="0" algn="l" rtl="0">
              <a:spcBef>
                <a:spcPts val="0"/>
              </a:spcBef>
              <a:spcAft>
                <a:spcPts val="0"/>
              </a:spcAft>
              <a:buNone/>
            </a:pPr>
            <a:r>
              <a:rPr lang="en">
                <a:solidFill>
                  <a:schemeClr val="lt2"/>
                </a:solidFill>
              </a:rPr>
              <a:t>8,000</a:t>
            </a:r>
            <a:r>
              <a:rPr lang="en" sz="3200">
                <a:solidFill>
                  <a:schemeClr val="dk1"/>
                </a:solidFill>
              </a:rPr>
              <a:t> </a:t>
            </a:r>
            <a:r>
              <a:rPr lang="en" sz="1600">
                <a:solidFill>
                  <a:schemeClr val="dk1"/>
                </a:solidFill>
              </a:rPr>
              <a:t>employees</a:t>
            </a:r>
            <a:endParaRPr sz="1600">
              <a:solidFill>
                <a:schemeClr val="dk1"/>
              </a:solidFill>
            </a:endParaRPr>
          </a:p>
          <a:p>
            <a:pPr marL="0" lvl="0" indent="0" algn="l" rtl="0">
              <a:spcBef>
                <a:spcPts val="0"/>
              </a:spcBef>
              <a:spcAft>
                <a:spcPts val="0"/>
              </a:spcAft>
              <a:buNone/>
            </a:pPr>
            <a:r>
              <a:rPr lang="en">
                <a:solidFill>
                  <a:schemeClr val="lt2"/>
                </a:solidFill>
              </a:rPr>
              <a:t>101</a:t>
            </a:r>
            <a:r>
              <a:rPr lang="en" sz="3200">
                <a:solidFill>
                  <a:schemeClr val="lt2"/>
                </a:solidFill>
              </a:rPr>
              <a:t> </a:t>
            </a:r>
            <a:r>
              <a:rPr lang="en" sz="1600">
                <a:solidFill>
                  <a:schemeClr val="dk1"/>
                </a:solidFill>
              </a:rPr>
              <a:t>destinations</a:t>
            </a:r>
            <a:endParaRPr sz="1600">
              <a:solidFill>
                <a:schemeClr val="dk1"/>
              </a:solidFill>
            </a:endParaRPr>
          </a:p>
          <a:p>
            <a:pPr marL="0" lvl="0" indent="0" algn="l" rtl="0">
              <a:spcBef>
                <a:spcPts val="0"/>
              </a:spcBef>
              <a:spcAft>
                <a:spcPts val="0"/>
              </a:spcAft>
              <a:buNone/>
            </a:pPr>
            <a:r>
              <a:rPr lang="en">
                <a:solidFill>
                  <a:schemeClr val="lt2"/>
                </a:solidFill>
              </a:rPr>
              <a:t>30 </a:t>
            </a:r>
            <a:r>
              <a:rPr lang="en" sz="1600">
                <a:solidFill>
                  <a:schemeClr val="dk1"/>
                </a:solidFill>
              </a:rPr>
              <a:t>aircrafts</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ctr" rtl="0">
              <a:spcBef>
                <a:spcPts val="0"/>
              </a:spcBef>
              <a:spcAft>
                <a:spcPts val="0"/>
              </a:spcAft>
              <a:buNone/>
            </a:pPr>
            <a:endParaRPr sz="2200"/>
          </a:p>
        </p:txBody>
      </p:sp>
      <p:sp>
        <p:nvSpPr>
          <p:cNvPr id="452" name="Google Shape;452;p53"/>
          <p:cNvSpPr/>
          <p:nvPr/>
        </p:nvSpPr>
        <p:spPr>
          <a:xfrm>
            <a:off x="3230925" y="1761050"/>
            <a:ext cx="2937300" cy="27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3"/>
          <p:cNvSpPr/>
          <p:nvPr/>
        </p:nvSpPr>
        <p:spPr>
          <a:xfrm>
            <a:off x="6111413" y="193850"/>
            <a:ext cx="2937300" cy="27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3"/>
          <p:cNvSpPr txBox="1">
            <a:spLocks noGrp="1"/>
          </p:cNvSpPr>
          <p:nvPr>
            <p:ph type="ctrTitle" idx="4294967295"/>
          </p:nvPr>
        </p:nvSpPr>
        <p:spPr>
          <a:xfrm>
            <a:off x="6222725" y="515550"/>
            <a:ext cx="2714700" cy="18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2"/>
                </a:solidFill>
              </a:rPr>
              <a:t>App for passengers</a:t>
            </a:r>
            <a:endParaRPr sz="2500">
              <a:solidFill>
                <a:schemeClr val="dk2"/>
              </a:solidFill>
            </a:endParaRPr>
          </a:p>
          <a:p>
            <a:pPr marL="0" lvl="0" indent="0" algn="ctr" rtl="0">
              <a:spcBef>
                <a:spcPts val="0"/>
              </a:spcBef>
              <a:spcAft>
                <a:spcPts val="0"/>
              </a:spcAft>
              <a:buNone/>
            </a:pPr>
            <a:r>
              <a:rPr lang="en" sz="3200">
                <a:solidFill>
                  <a:schemeClr val="lt2"/>
                </a:solidFill>
              </a:rPr>
              <a:t>4,723 </a:t>
            </a:r>
            <a:r>
              <a:rPr lang="en" sz="2000">
                <a:solidFill>
                  <a:schemeClr val="dk1"/>
                </a:solidFill>
              </a:rPr>
              <a:t>million passengers worldwide</a:t>
            </a:r>
            <a:endParaRPr sz="2000">
              <a:solidFill>
                <a:schemeClr val="dk1"/>
              </a:solidFill>
            </a:endParaRPr>
          </a:p>
          <a:p>
            <a:pPr marL="0" lvl="0" indent="0" algn="ctr" rtl="0">
              <a:spcBef>
                <a:spcPts val="0"/>
              </a:spcBef>
              <a:spcAft>
                <a:spcPts val="0"/>
              </a:spcAft>
              <a:buNone/>
            </a:pPr>
            <a:endParaRPr sz="2500"/>
          </a:p>
        </p:txBody>
      </p:sp>
      <p:sp>
        <p:nvSpPr>
          <p:cNvPr id="455" name="Google Shape;455;p53"/>
          <p:cNvSpPr txBox="1">
            <a:spLocks noGrp="1"/>
          </p:cNvSpPr>
          <p:nvPr>
            <p:ph type="ctrTitle" idx="4294967295"/>
          </p:nvPr>
        </p:nvSpPr>
        <p:spPr>
          <a:xfrm>
            <a:off x="3591375" y="2176375"/>
            <a:ext cx="2714700" cy="20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2"/>
                </a:solidFill>
              </a:rPr>
              <a:t>Other airlines</a:t>
            </a:r>
            <a:endParaRPr sz="2300">
              <a:solidFill>
                <a:schemeClr val="dk2"/>
              </a:solidFill>
            </a:endParaRPr>
          </a:p>
          <a:p>
            <a:pPr marL="0" lvl="0" indent="0" algn="l" rtl="0">
              <a:spcBef>
                <a:spcPts val="0"/>
              </a:spcBef>
              <a:spcAft>
                <a:spcPts val="0"/>
              </a:spcAft>
              <a:buNone/>
            </a:pPr>
            <a:r>
              <a:rPr lang="en">
                <a:solidFill>
                  <a:schemeClr val="lt2"/>
                </a:solidFill>
              </a:rPr>
              <a:t>54 </a:t>
            </a:r>
            <a:r>
              <a:rPr lang="en" sz="1600">
                <a:solidFill>
                  <a:schemeClr val="dk1"/>
                </a:solidFill>
              </a:rPr>
              <a:t>Africa</a:t>
            </a:r>
            <a:endParaRPr sz="1600">
              <a:solidFill>
                <a:schemeClr val="dk1"/>
              </a:solidFill>
            </a:endParaRPr>
          </a:p>
          <a:p>
            <a:pPr marL="0" lvl="0" indent="0" algn="l" rtl="0">
              <a:spcBef>
                <a:spcPts val="0"/>
              </a:spcBef>
              <a:spcAft>
                <a:spcPts val="0"/>
              </a:spcAft>
              <a:buNone/>
            </a:pPr>
            <a:r>
              <a:rPr lang="en">
                <a:solidFill>
                  <a:schemeClr val="lt2"/>
                </a:solidFill>
              </a:rPr>
              <a:t>58</a:t>
            </a:r>
            <a:r>
              <a:rPr lang="en" sz="3200">
                <a:solidFill>
                  <a:schemeClr val="lt2"/>
                </a:solidFill>
              </a:rPr>
              <a:t> </a:t>
            </a:r>
            <a:r>
              <a:rPr lang="en" sz="1600">
                <a:solidFill>
                  <a:schemeClr val="dk1"/>
                </a:solidFill>
              </a:rPr>
              <a:t>Asia</a:t>
            </a:r>
            <a:endParaRPr sz="1600">
              <a:solidFill>
                <a:schemeClr val="dk1"/>
              </a:solidFill>
            </a:endParaRPr>
          </a:p>
          <a:p>
            <a:pPr marL="0" lvl="0" indent="0" algn="l" rtl="0">
              <a:spcBef>
                <a:spcPts val="0"/>
              </a:spcBef>
              <a:spcAft>
                <a:spcPts val="0"/>
              </a:spcAft>
              <a:buNone/>
            </a:pPr>
            <a:r>
              <a:rPr lang="en">
                <a:solidFill>
                  <a:schemeClr val="lt2"/>
                </a:solidFill>
              </a:rPr>
              <a:t>46 </a:t>
            </a:r>
            <a:r>
              <a:rPr lang="en" sz="1600">
                <a:solidFill>
                  <a:schemeClr val="dk1"/>
                </a:solidFill>
              </a:rPr>
              <a:t>Latin </a:t>
            </a:r>
            <a:endParaRPr sz="1600">
              <a:solidFill>
                <a:schemeClr val="dk1"/>
              </a:solidFill>
            </a:endParaRPr>
          </a:p>
          <a:p>
            <a:pPr marL="0" lvl="0" indent="0" algn="l" rtl="0">
              <a:spcBef>
                <a:spcPts val="0"/>
              </a:spcBef>
              <a:spcAft>
                <a:spcPts val="0"/>
              </a:spcAft>
              <a:buNone/>
            </a:pPr>
            <a:r>
              <a:rPr lang="en" sz="1600">
                <a:solidFill>
                  <a:schemeClr val="dk1"/>
                </a:solidFill>
              </a:rPr>
              <a:t>        America</a:t>
            </a:r>
            <a:endParaRPr sz="1600">
              <a:solidFill>
                <a:schemeClr val="dk1"/>
              </a:solidFill>
            </a:endParaRPr>
          </a:p>
          <a:p>
            <a:pPr marL="0" lvl="0" indent="0" algn="l" rtl="0">
              <a:spcBef>
                <a:spcPts val="0"/>
              </a:spcBef>
              <a:spcAft>
                <a:spcPts val="0"/>
              </a:spcAft>
              <a:buNone/>
            </a:pP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ctr" rtl="0">
              <a:spcBef>
                <a:spcPts val="0"/>
              </a:spcBef>
              <a:spcAft>
                <a:spcPts val="0"/>
              </a:spcAft>
              <a:buNone/>
            </a:pPr>
            <a:endParaRPr sz="2200"/>
          </a:p>
        </p:txBody>
      </p:sp>
      <p:sp>
        <p:nvSpPr>
          <p:cNvPr id="456" name="Google Shape;456;p53"/>
          <p:cNvSpPr/>
          <p:nvPr/>
        </p:nvSpPr>
        <p:spPr>
          <a:xfrm rot="-1333290">
            <a:off x="2650685" y="2440700"/>
            <a:ext cx="630638" cy="262115"/>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3"/>
          <p:cNvSpPr/>
          <p:nvPr/>
        </p:nvSpPr>
        <p:spPr>
          <a:xfrm rot="-1743117">
            <a:off x="5456752" y="1574881"/>
            <a:ext cx="630763" cy="262131"/>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3"/>
          <p:cNvSpPr txBox="1">
            <a:spLocks noGrp="1"/>
          </p:cNvSpPr>
          <p:nvPr>
            <p:ph type="ctrTitle" idx="4294967295"/>
          </p:nvPr>
        </p:nvSpPr>
        <p:spPr>
          <a:xfrm>
            <a:off x="2855775" y="4563150"/>
            <a:ext cx="6558000" cy="5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*Statista (n.d). </a:t>
            </a:r>
            <a:r>
              <a:rPr lang="en" sz="1200" i="1">
                <a:latin typeface="Montserrat"/>
                <a:ea typeface="Montserrat"/>
                <a:cs typeface="Montserrat"/>
                <a:sym typeface="Montserrat"/>
              </a:rPr>
              <a:t>Number of scheduled passengers boarded by the global airline industry from 2004 to 2021(in millions)</a:t>
            </a:r>
            <a:endParaRPr sz="1200" i="1">
              <a:latin typeface="Montserrat"/>
              <a:ea typeface="Montserrat"/>
              <a:cs typeface="Montserrat"/>
              <a:sym typeface="Montserrat"/>
            </a:endParaRPr>
          </a:p>
          <a:p>
            <a:pPr marL="0" lvl="0" indent="0" algn="l" rtl="0">
              <a:spcBef>
                <a:spcPts val="0"/>
              </a:spcBef>
              <a:spcAft>
                <a:spcPts val="0"/>
              </a:spcAft>
              <a:buNone/>
            </a:pPr>
            <a:endParaRPr sz="1200" i="1">
              <a:latin typeface="Montserrat"/>
              <a:ea typeface="Montserrat"/>
              <a:cs typeface="Montserrat"/>
              <a:sym typeface="Montserrat"/>
            </a:endParaRPr>
          </a:p>
        </p:txBody>
      </p:sp>
      <p:pic>
        <p:nvPicPr>
          <p:cNvPr id="459" name="Google Shape;459;p53"/>
          <p:cNvPicPr preferRelativeResize="0"/>
          <p:nvPr/>
        </p:nvPicPr>
        <p:blipFill>
          <a:blip r:embed="rId3">
            <a:alphaModFix/>
          </a:blip>
          <a:stretch>
            <a:fillRect/>
          </a:stretch>
        </p:blipFill>
        <p:spPr>
          <a:xfrm>
            <a:off x="516225" y="2834619"/>
            <a:ext cx="678601" cy="579256"/>
          </a:xfrm>
          <a:prstGeom prst="rect">
            <a:avLst/>
          </a:prstGeom>
          <a:noFill/>
          <a:ln>
            <a:noFill/>
          </a:ln>
        </p:spPr>
      </p:pic>
      <p:pic>
        <p:nvPicPr>
          <p:cNvPr id="460" name="Google Shape;460;p53"/>
          <p:cNvPicPr preferRelativeResize="0"/>
          <p:nvPr/>
        </p:nvPicPr>
        <p:blipFill rotWithShape="1">
          <a:blip r:embed="rId4">
            <a:alphaModFix/>
          </a:blip>
          <a:srcRect t="41044"/>
          <a:stretch/>
        </p:blipFill>
        <p:spPr>
          <a:xfrm>
            <a:off x="4855625" y="3196450"/>
            <a:ext cx="1103925" cy="283700"/>
          </a:xfrm>
          <a:prstGeom prst="rect">
            <a:avLst/>
          </a:prstGeom>
          <a:noFill/>
          <a:ln w="9525" cap="flat" cmpd="sng">
            <a:solidFill>
              <a:schemeClr val="lt1"/>
            </a:solidFill>
            <a:prstDash val="solid"/>
            <a:round/>
            <a:headEnd type="none" w="sm" len="sm"/>
            <a:tailEnd type="none" w="sm" len="sm"/>
          </a:ln>
        </p:spPr>
      </p:pic>
      <p:pic>
        <p:nvPicPr>
          <p:cNvPr id="461" name="Google Shape;461;p53"/>
          <p:cNvPicPr preferRelativeResize="0"/>
          <p:nvPr/>
        </p:nvPicPr>
        <p:blipFill>
          <a:blip r:embed="rId5">
            <a:alphaModFix/>
          </a:blip>
          <a:stretch>
            <a:fillRect/>
          </a:stretch>
        </p:blipFill>
        <p:spPr>
          <a:xfrm>
            <a:off x="5066188" y="2679777"/>
            <a:ext cx="682799" cy="484918"/>
          </a:xfrm>
          <a:prstGeom prst="rect">
            <a:avLst/>
          </a:prstGeom>
          <a:noFill/>
          <a:ln>
            <a:noFill/>
          </a:ln>
        </p:spPr>
      </p:pic>
      <p:pic>
        <p:nvPicPr>
          <p:cNvPr id="462" name="Google Shape;462;p53"/>
          <p:cNvPicPr preferRelativeResize="0"/>
          <p:nvPr/>
        </p:nvPicPr>
        <p:blipFill>
          <a:blip r:embed="rId6">
            <a:alphaModFix/>
          </a:blip>
          <a:stretch>
            <a:fillRect/>
          </a:stretch>
        </p:blipFill>
        <p:spPr>
          <a:xfrm>
            <a:off x="5010075" y="3668747"/>
            <a:ext cx="795025" cy="21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4"/>
          <p:cNvSpPr txBox="1">
            <a:spLocks noGrp="1"/>
          </p:cNvSpPr>
          <p:nvPr>
            <p:ph type="title"/>
          </p:nvPr>
        </p:nvSpPr>
        <p:spPr>
          <a:xfrm>
            <a:off x="202325" y="368700"/>
            <a:ext cx="59091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LAUNCH &amp; PROMOTION</a:t>
            </a:r>
            <a:endParaRPr sz="3500" u="sng"/>
          </a:p>
        </p:txBody>
      </p:sp>
      <p:grpSp>
        <p:nvGrpSpPr>
          <p:cNvPr id="468" name="Google Shape;468;p54"/>
          <p:cNvGrpSpPr/>
          <p:nvPr/>
        </p:nvGrpSpPr>
        <p:grpSpPr>
          <a:xfrm>
            <a:off x="1422148" y="2648036"/>
            <a:ext cx="580450" cy="548407"/>
            <a:chOff x="3996113" y="4291176"/>
            <a:chExt cx="336512" cy="335048"/>
          </a:xfrm>
        </p:grpSpPr>
        <p:sp>
          <p:nvSpPr>
            <p:cNvPr id="469" name="Google Shape;469;p54"/>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4"/>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4"/>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54"/>
          <p:cNvSpPr/>
          <p:nvPr/>
        </p:nvSpPr>
        <p:spPr>
          <a:xfrm>
            <a:off x="84775" y="2372250"/>
            <a:ext cx="2937300" cy="27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4"/>
          <p:cNvSpPr txBox="1">
            <a:spLocks noGrp="1"/>
          </p:cNvSpPr>
          <p:nvPr>
            <p:ph type="ctrTitle" idx="4294967295"/>
          </p:nvPr>
        </p:nvSpPr>
        <p:spPr>
          <a:xfrm>
            <a:off x="355025" y="2836900"/>
            <a:ext cx="2714700" cy="20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2"/>
                </a:solidFill>
              </a:rPr>
              <a:t>Introduction</a:t>
            </a:r>
            <a:endParaRPr sz="2200">
              <a:solidFill>
                <a:schemeClr val="dk2"/>
              </a:solidFill>
            </a:endParaRPr>
          </a:p>
          <a:p>
            <a:pPr marL="0" lvl="0" indent="0" algn="l" rtl="0">
              <a:spcBef>
                <a:spcPts val="0"/>
              </a:spcBef>
              <a:spcAft>
                <a:spcPts val="0"/>
              </a:spcAft>
              <a:buNone/>
            </a:pPr>
            <a:r>
              <a:rPr lang="en" sz="2200">
                <a:solidFill>
                  <a:schemeClr val="dk2"/>
                </a:solidFill>
              </a:rPr>
              <a:t>&amp; Funding </a:t>
            </a:r>
            <a:endParaRPr sz="2200">
              <a:solidFill>
                <a:schemeClr val="dk2"/>
              </a:solidFill>
            </a:endParaRPr>
          </a:p>
          <a:p>
            <a:pPr marL="457200" lvl="0" indent="-323850" algn="l" rtl="0">
              <a:spcBef>
                <a:spcPts val="0"/>
              </a:spcBef>
              <a:spcAft>
                <a:spcPts val="0"/>
              </a:spcAft>
              <a:buClr>
                <a:schemeClr val="dk1"/>
              </a:buClr>
              <a:buSzPts val="1500"/>
              <a:buChar char="●"/>
            </a:pPr>
            <a:r>
              <a:rPr lang="en" sz="1500">
                <a:solidFill>
                  <a:schemeClr val="dk1"/>
                </a:solidFill>
              </a:rPr>
              <a:t>Public Relations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Digital branding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Events</a:t>
            </a:r>
            <a:endParaRPr sz="15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ctr" rtl="0">
              <a:spcBef>
                <a:spcPts val="0"/>
              </a:spcBef>
              <a:spcAft>
                <a:spcPts val="0"/>
              </a:spcAft>
              <a:buNone/>
            </a:pPr>
            <a:endParaRPr sz="2200"/>
          </a:p>
        </p:txBody>
      </p:sp>
      <p:sp>
        <p:nvSpPr>
          <p:cNvPr id="474" name="Google Shape;474;p54"/>
          <p:cNvSpPr/>
          <p:nvPr/>
        </p:nvSpPr>
        <p:spPr>
          <a:xfrm>
            <a:off x="3230925" y="1761050"/>
            <a:ext cx="2937300" cy="27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4"/>
          <p:cNvSpPr/>
          <p:nvPr/>
        </p:nvSpPr>
        <p:spPr>
          <a:xfrm>
            <a:off x="6111413" y="193850"/>
            <a:ext cx="2937300" cy="27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4"/>
          <p:cNvSpPr txBox="1">
            <a:spLocks noGrp="1"/>
          </p:cNvSpPr>
          <p:nvPr>
            <p:ph type="ctrTitle" idx="4294967295"/>
          </p:nvPr>
        </p:nvSpPr>
        <p:spPr>
          <a:xfrm>
            <a:off x="6222725" y="515550"/>
            <a:ext cx="2714700" cy="18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2"/>
                </a:solidFill>
              </a:rPr>
              <a:t>App for passengers</a:t>
            </a:r>
            <a:endParaRPr sz="2500">
              <a:solidFill>
                <a:schemeClr val="dk2"/>
              </a:solidFill>
            </a:endParaRPr>
          </a:p>
          <a:p>
            <a:pPr marL="457200" lvl="0" indent="-323850" algn="l" rtl="0">
              <a:spcBef>
                <a:spcPts val="0"/>
              </a:spcBef>
              <a:spcAft>
                <a:spcPts val="0"/>
              </a:spcAft>
              <a:buClr>
                <a:schemeClr val="dk1"/>
              </a:buClr>
              <a:buSzPts val="1500"/>
              <a:buChar char="●"/>
            </a:pPr>
            <a:r>
              <a:rPr lang="en" sz="1500">
                <a:solidFill>
                  <a:schemeClr val="dk1"/>
                </a:solidFill>
              </a:rPr>
              <a:t>Social media</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Digital advertising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Influencer campaigns</a:t>
            </a:r>
            <a:endParaRPr sz="1500">
              <a:solidFill>
                <a:schemeClr val="dk1"/>
              </a:solidFill>
            </a:endParaRPr>
          </a:p>
          <a:p>
            <a:pPr marL="0" lvl="0" indent="0" algn="ctr" rtl="0">
              <a:spcBef>
                <a:spcPts val="0"/>
              </a:spcBef>
              <a:spcAft>
                <a:spcPts val="0"/>
              </a:spcAft>
              <a:buNone/>
            </a:pPr>
            <a:endParaRPr sz="3200">
              <a:solidFill>
                <a:schemeClr val="lt2"/>
              </a:solidFill>
            </a:endParaRPr>
          </a:p>
          <a:p>
            <a:pPr marL="0" lvl="0" indent="0" algn="ctr" rtl="0">
              <a:spcBef>
                <a:spcPts val="0"/>
              </a:spcBef>
              <a:spcAft>
                <a:spcPts val="0"/>
              </a:spcAft>
              <a:buNone/>
            </a:pPr>
            <a:endParaRPr sz="2500"/>
          </a:p>
        </p:txBody>
      </p:sp>
      <p:sp>
        <p:nvSpPr>
          <p:cNvPr id="477" name="Google Shape;477;p54"/>
          <p:cNvSpPr txBox="1">
            <a:spLocks noGrp="1"/>
          </p:cNvSpPr>
          <p:nvPr>
            <p:ph type="ctrTitle" idx="4294967295"/>
          </p:nvPr>
        </p:nvSpPr>
        <p:spPr>
          <a:xfrm>
            <a:off x="3591375" y="2176375"/>
            <a:ext cx="2714700" cy="20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2"/>
                </a:solidFill>
              </a:rPr>
              <a:t>Other airlines</a:t>
            </a:r>
            <a:endParaRPr sz="3200">
              <a:solidFill>
                <a:schemeClr val="dk2"/>
              </a:solidFill>
            </a:endParaRPr>
          </a:p>
          <a:p>
            <a:pPr marL="457200" lvl="0" indent="-323850" algn="l" rtl="0">
              <a:spcBef>
                <a:spcPts val="0"/>
              </a:spcBef>
              <a:spcAft>
                <a:spcPts val="0"/>
              </a:spcAft>
              <a:buClr>
                <a:schemeClr val="dk1"/>
              </a:buClr>
              <a:buSzPts val="1500"/>
              <a:buChar char="●"/>
            </a:pPr>
            <a:r>
              <a:rPr lang="en" sz="1500">
                <a:solidFill>
                  <a:schemeClr val="dk1"/>
                </a:solidFill>
              </a:rPr>
              <a:t>Public Relations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Digital branding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Field marketing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Airlines trade shows</a:t>
            </a:r>
            <a:endParaRPr sz="1500">
              <a:solidFill>
                <a:schemeClr val="dk1"/>
              </a:solidFill>
            </a:endParaRPr>
          </a:p>
          <a:p>
            <a:pPr marL="457200" lvl="0" indent="0" algn="l" rtl="0">
              <a:spcBef>
                <a:spcPts val="0"/>
              </a:spcBef>
              <a:spcAft>
                <a:spcPts val="0"/>
              </a:spcAft>
              <a:buNone/>
            </a:pPr>
            <a:endParaRPr sz="1500">
              <a:solidFill>
                <a:schemeClr val="dk1"/>
              </a:solidFill>
            </a:endParaRPr>
          </a:p>
          <a:p>
            <a:pPr marL="0" lvl="0" indent="0" algn="ctr" rtl="0">
              <a:spcBef>
                <a:spcPts val="0"/>
              </a:spcBef>
              <a:spcAft>
                <a:spcPts val="0"/>
              </a:spcAft>
              <a:buNone/>
            </a:pPr>
            <a:endParaRPr sz="2200"/>
          </a:p>
        </p:txBody>
      </p:sp>
      <p:sp>
        <p:nvSpPr>
          <p:cNvPr id="478" name="Google Shape;478;p54"/>
          <p:cNvSpPr/>
          <p:nvPr/>
        </p:nvSpPr>
        <p:spPr>
          <a:xfrm rot="-1333290">
            <a:off x="2650685" y="2440700"/>
            <a:ext cx="630638" cy="262115"/>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4"/>
          <p:cNvSpPr/>
          <p:nvPr/>
        </p:nvSpPr>
        <p:spPr>
          <a:xfrm rot="-1743117">
            <a:off x="5456752" y="1574881"/>
            <a:ext cx="630763" cy="262131"/>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250925" y="0"/>
            <a:ext cx="60624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FINANCIAL DATA TABLE</a:t>
            </a:r>
            <a:endParaRPr sz="3500" u="sng"/>
          </a:p>
        </p:txBody>
      </p:sp>
      <p:graphicFrame>
        <p:nvGraphicFramePr>
          <p:cNvPr id="485" name="Google Shape;485;p55"/>
          <p:cNvGraphicFramePr/>
          <p:nvPr/>
        </p:nvGraphicFramePr>
        <p:xfrm>
          <a:off x="250925" y="827875"/>
          <a:ext cx="3000000" cy="3000000"/>
        </p:xfrm>
        <a:graphic>
          <a:graphicData uri="http://schemas.openxmlformats.org/drawingml/2006/table">
            <a:tbl>
              <a:tblPr>
                <a:noFill/>
                <a:tableStyleId>{5935A561-2976-4E1C-85C4-B0F233CE8BF3}</a:tableStyleId>
              </a:tblPr>
              <a:tblGrid>
                <a:gridCol w="2373625">
                  <a:extLst>
                    <a:ext uri="{9D8B030D-6E8A-4147-A177-3AD203B41FA5}">
                      <a16:colId xmlns:a16="http://schemas.microsoft.com/office/drawing/2014/main" val="20000"/>
                    </a:ext>
                  </a:extLst>
                </a:gridCol>
                <a:gridCol w="1485525">
                  <a:extLst>
                    <a:ext uri="{9D8B030D-6E8A-4147-A177-3AD203B41FA5}">
                      <a16:colId xmlns:a16="http://schemas.microsoft.com/office/drawing/2014/main" val="20001"/>
                    </a:ext>
                  </a:extLst>
                </a:gridCol>
              </a:tblGrid>
              <a:tr h="40630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EXPENSES</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R&amp;D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$100,000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345875">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EQUIPMENT</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$50,000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34590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ADVERTISING</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$30,000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LICENSE &amp; PATENTS</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rgbClr val="F3F3F3"/>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$300,000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4"/>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BUILDING</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$30,000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5"/>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BRANDING</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$30,000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6"/>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TOTAL EXPENSES</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$540,000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7"/>
                  </a:ext>
                </a:extLst>
              </a:tr>
              <a:tr h="263675">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LAUNCH SALES PRICE</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$1,000,000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8"/>
                  </a:ext>
                </a:extLst>
              </a:tr>
              <a:tr h="378775">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ESTIMATED REVENUE</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$510,000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86" name="Google Shape;486;p55"/>
          <p:cNvSpPr txBox="1"/>
          <p:nvPr/>
        </p:nvSpPr>
        <p:spPr>
          <a:xfrm>
            <a:off x="5033400" y="4325900"/>
            <a:ext cx="3765300" cy="1164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i="1">
                <a:solidFill>
                  <a:schemeClr val="lt1"/>
                </a:solidFill>
                <a:latin typeface="Montserrat"/>
                <a:ea typeface="Montserrat"/>
                <a:cs typeface="Montserrat"/>
                <a:sym typeface="Montserrat"/>
              </a:rPr>
              <a:t>*Launch Sales Price includes implementation</a:t>
            </a:r>
            <a:endParaRPr sz="1100" i="1">
              <a:solidFill>
                <a:schemeClr val="lt1"/>
              </a:solidFill>
              <a:latin typeface="Montserrat"/>
              <a:ea typeface="Montserrat"/>
              <a:cs typeface="Montserrat"/>
              <a:sym typeface="Montserrat"/>
            </a:endParaRPr>
          </a:p>
          <a:p>
            <a:pPr marL="0" lvl="0" indent="0" algn="just" rtl="0">
              <a:spcBef>
                <a:spcPts val="1000"/>
              </a:spcBef>
              <a:spcAft>
                <a:spcPts val="0"/>
              </a:spcAft>
              <a:buNone/>
            </a:pPr>
            <a:r>
              <a:rPr lang="en" sz="1100" i="1">
                <a:solidFill>
                  <a:schemeClr val="lt1"/>
                </a:solidFill>
                <a:latin typeface="Montserrat"/>
                <a:ea typeface="Montserrat"/>
                <a:cs typeface="Montserrat"/>
                <a:sym typeface="Montserrat"/>
              </a:rPr>
              <a:t>*Estimated Prices have been established based on similar technological projects</a:t>
            </a:r>
            <a:endParaRPr sz="1100" i="1">
              <a:solidFill>
                <a:schemeClr val="lt1"/>
              </a:solidFill>
              <a:latin typeface="Montserrat"/>
              <a:ea typeface="Montserrat"/>
              <a:cs typeface="Montserrat"/>
              <a:sym typeface="Montserrat"/>
            </a:endParaRPr>
          </a:p>
          <a:p>
            <a:pPr marL="0" lvl="0" indent="0" algn="l" rtl="0">
              <a:spcBef>
                <a:spcPts val="1000"/>
              </a:spcBef>
              <a:spcAft>
                <a:spcPts val="0"/>
              </a:spcAft>
              <a:buNone/>
            </a:pPr>
            <a:endParaRPr>
              <a:latin typeface="Montserrat"/>
              <a:ea typeface="Montserrat"/>
              <a:cs typeface="Montserrat"/>
              <a:sym typeface="Montserrat"/>
            </a:endParaRPr>
          </a:p>
        </p:txBody>
      </p:sp>
      <p:graphicFrame>
        <p:nvGraphicFramePr>
          <p:cNvPr id="487" name="Google Shape;487;p55"/>
          <p:cNvGraphicFramePr/>
          <p:nvPr/>
        </p:nvGraphicFramePr>
        <p:xfrm>
          <a:off x="4367850" y="845763"/>
          <a:ext cx="3000000" cy="3000000"/>
        </p:xfrm>
        <a:graphic>
          <a:graphicData uri="http://schemas.openxmlformats.org/drawingml/2006/table">
            <a:tbl>
              <a:tblPr>
                <a:noFill/>
                <a:tableStyleId>{5935A561-2976-4E1C-85C4-B0F233CE8BF3}</a:tableStyleId>
              </a:tblPr>
              <a:tblGrid>
                <a:gridCol w="3031475">
                  <a:extLst>
                    <a:ext uri="{9D8B030D-6E8A-4147-A177-3AD203B41FA5}">
                      <a16:colId xmlns:a16="http://schemas.microsoft.com/office/drawing/2014/main" val="20000"/>
                    </a:ext>
                  </a:extLst>
                </a:gridCol>
                <a:gridCol w="1485525">
                  <a:extLst>
                    <a:ext uri="{9D8B030D-6E8A-4147-A177-3AD203B41FA5}">
                      <a16:colId xmlns:a16="http://schemas.microsoft.com/office/drawing/2014/main" val="20001"/>
                    </a:ext>
                  </a:extLst>
                </a:gridCol>
              </a:tblGrid>
              <a:tr h="40630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FUNDING PLAN</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CROWFUNDING CAMPAIGN</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$50,000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345875">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INVESTOR 2</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$100,000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34590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INVESTOR 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$100,000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395250">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LOANS</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4"/>
                  </a:ext>
                </a:extLst>
              </a:tr>
              <a:tr h="263675">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   BANK LOAN</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$200,000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5"/>
                  </a:ext>
                </a:extLst>
              </a:tr>
              <a:tr h="378775">
                <a:tc>
                  <a:txBody>
                    <a:bodyPr/>
                    <a:lstStyle/>
                    <a:p>
                      <a:pPr marL="0" lvl="0" indent="0" algn="l" rtl="0">
                        <a:spcBef>
                          <a:spcPts val="0"/>
                        </a:spcBef>
                        <a:spcAft>
                          <a:spcPts val="0"/>
                        </a:spcAft>
                        <a:buNone/>
                      </a:pPr>
                      <a:r>
                        <a:rPr lang="en">
                          <a:solidFill>
                            <a:schemeClr val="lt1"/>
                          </a:solidFill>
                          <a:latin typeface="Montserrat ExtraBold"/>
                          <a:ea typeface="Montserrat ExtraBold"/>
                          <a:cs typeface="Montserrat ExtraBold"/>
                          <a:sym typeface="Montserrat ExtraBold"/>
                        </a:rPr>
                        <a:t>TOTAL FUNDING</a:t>
                      </a:r>
                      <a:endParaRPr>
                        <a:solidFill>
                          <a:schemeClr val="lt1"/>
                        </a:solidFill>
                        <a:latin typeface="Montserrat ExtraBold"/>
                        <a:ea typeface="Montserrat ExtraBold"/>
                        <a:cs typeface="Montserrat ExtraBold"/>
                        <a:sym typeface="Montserrat ExtraBold"/>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500" b="1">
                          <a:solidFill>
                            <a:schemeClr val="lt1"/>
                          </a:solidFill>
                          <a:latin typeface="Montserrat"/>
                          <a:ea typeface="Montserrat"/>
                          <a:cs typeface="Montserrat"/>
                          <a:sym typeface="Montserrat"/>
                        </a:rPr>
                        <a:t>$550,000</a:t>
                      </a:r>
                      <a:endParaRPr sz="1500" b="1">
                        <a:solidFill>
                          <a:schemeClr val="lt1"/>
                        </a:solidFill>
                        <a:latin typeface="Montserrat"/>
                        <a:ea typeface="Montserrat"/>
                        <a:cs typeface="Montserrat"/>
                        <a:sym typeface="Montserrat"/>
                      </a:endParaRPr>
                    </a:p>
                  </a:txBody>
                  <a:tcPr marL="91425" marR="91425" marT="91425" marB="91425" anchor="ctr">
                    <a:lnL w="28575" cap="flat" cmpd="sng">
                      <a:solidFill>
                        <a:srgbClr val="F3F3F3"/>
                      </a:solidFill>
                      <a:prstDash val="solid"/>
                      <a:round/>
                      <a:headEnd type="none" w="sm" len="sm"/>
                      <a:tailEnd type="none" w="sm" len="sm"/>
                    </a:lnL>
                    <a:lnR w="28575" cap="flat" cmpd="sng">
                      <a:solidFill>
                        <a:srgbClr val="F3F3F3"/>
                      </a:solidFill>
                      <a:prstDash val="solid"/>
                      <a:round/>
                      <a:headEnd type="none" w="sm" len="sm"/>
                      <a:tailEnd type="none" w="sm" len="sm"/>
                    </a:lnR>
                    <a:lnT w="28575" cap="flat" cmpd="sng">
                      <a:solidFill>
                        <a:srgbClr val="F3F3F3"/>
                      </a:solidFill>
                      <a:prstDash val="solid"/>
                      <a:round/>
                      <a:headEnd type="none" w="sm" len="sm"/>
                      <a:tailEnd type="none" w="sm" len="sm"/>
                    </a:lnT>
                    <a:lnB w="28575" cap="flat" cmpd="sng">
                      <a:solidFill>
                        <a:srgbClr val="F3F3F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6"/>
          <p:cNvSpPr txBox="1">
            <a:spLocks noGrp="1"/>
          </p:cNvSpPr>
          <p:nvPr>
            <p:ph type="title" idx="4"/>
          </p:nvPr>
        </p:nvSpPr>
        <p:spPr>
          <a:xfrm>
            <a:off x="167825" y="445050"/>
            <a:ext cx="8657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solidFill>
                  <a:schemeClr val="lt2"/>
                </a:solidFill>
              </a:rPr>
              <a:t>CHALLENGES TO BE FACED IN 2030</a:t>
            </a:r>
            <a:endParaRPr sz="3500" u="sng">
              <a:solidFill>
                <a:schemeClr val="lt2"/>
              </a:solidFill>
            </a:endParaRPr>
          </a:p>
          <a:p>
            <a:pPr marL="0" lvl="0" indent="0" algn="l" rtl="0">
              <a:spcBef>
                <a:spcPts val="0"/>
              </a:spcBef>
              <a:spcAft>
                <a:spcPts val="0"/>
              </a:spcAft>
              <a:buNone/>
            </a:pPr>
            <a:endParaRPr u="sng"/>
          </a:p>
        </p:txBody>
      </p:sp>
      <p:sp>
        <p:nvSpPr>
          <p:cNvPr id="493" name="Google Shape;493;p56"/>
          <p:cNvSpPr txBox="1">
            <a:spLocks noGrp="1"/>
          </p:cNvSpPr>
          <p:nvPr>
            <p:ph type="title"/>
          </p:nvPr>
        </p:nvSpPr>
        <p:spPr>
          <a:xfrm>
            <a:off x="3211666" y="2389500"/>
            <a:ext cx="2710800" cy="3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rPr>
              <a:t>ENVIRONMENT</a:t>
            </a:r>
            <a:endParaRPr sz="2200">
              <a:solidFill>
                <a:schemeClr val="dk2"/>
              </a:solidFill>
            </a:endParaRPr>
          </a:p>
        </p:txBody>
      </p:sp>
      <p:sp>
        <p:nvSpPr>
          <p:cNvPr id="494" name="Google Shape;494;p56"/>
          <p:cNvSpPr txBox="1">
            <a:spLocks noGrp="1"/>
          </p:cNvSpPr>
          <p:nvPr>
            <p:ph type="subTitle" idx="1"/>
          </p:nvPr>
        </p:nvSpPr>
        <p:spPr>
          <a:xfrm>
            <a:off x="3376138" y="2990750"/>
            <a:ext cx="2568000" cy="123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Pandemics</a:t>
            </a:r>
            <a:endParaRPr sz="1800"/>
          </a:p>
          <a:p>
            <a:pPr marL="457200" lvl="0" indent="-342900" algn="l" rtl="0">
              <a:spcBef>
                <a:spcPts val="0"/>
              </a:spcBef>
              <a:spcAft>
                <a:spcPts val="0"/>
              </a:spcAft>
              <a:buSzPts val="1800"/>
              <a:buChar char="●"/>
            </a:pPr>
            <a:r>
              <a:rPr lang="en" sz="1800"/>
              <a:t>Government regulation of emissions and noise pollution</a:t>
            </a:r>
            <a:endParaRPr sz="1800"/>
          </a:p>
          <a:p>
            <a:pPr marL="457200" lvl="0" indent="0" algn="l" rtl="0">
              <a:spcBef>
                <a:spcPts val="0"/>
              </a:spcBef>
              <a:spcAft>
                <a:spcPts val="0"/>
              </a:spcAft>
              <a:buNone/>
            </a:pPr>
            <a:endParaRPr/>
          </a:p>
        </p:txBody>
      </p:sp>
      <p:sp>
        <p:nvSpPr>
          <p:cNvPr id="495" name="Google Shape;495;p56"/>
          <p:cNvSpPr txBox="1">
            <a:spLocks noGrp="1"/>
          </p:cNvSpPr>
          <p:nvPr>
            <p:ph type="title" idx="5"/>
          </p:nvPr>
        </p:nvSpPr>
        <p:spPr>
          <a:xfrm>
            <a:off x="-2" y="2218000"/>
            <a:ext cx="2568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rPr>
              <a:t>TECHNOLOGY</a:t>
            </a:r>
            <a:endParaRPr sz="2200">
              <a:solidFill>
                <a:schemeClr val="dk2"/>
              </a:solidFill>
            </a:endParaRPr>
          </a:p>
        </p:txBody>
      </p:sp>
      <p:sp>
        <p:nvSpPr>
          <p:cNvPr id="496" name="Google Shape;496;p56"/>
          <p:cNvSpPr txBox="1">
            <a:spLocks noGrp="1"/>
          </p:cNvSpPr>
          <p:nvPr>
            <p:ph type="subTitle" idx="6"/>
          </p:nvPr>
        </p:nvSpPr>
        <p:spPr>
          <a:xfrm>
            <a:off x="244425" y="2892525"/>
            <a:ext cx="2304900" cy="1046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Newer technologies</a:t>
            </a:r>
            <a:endParaRPr sz="1800"/>
          </a:p>
          <a:p>
            <a:pPr marL="457200" lvl="0" indent="-342900" algn="l" rtl="0">
              <a:spcBef>
                <a:spcPts val="0"/>
              </a:spcBef>
              <a:spcAft>
                <a:spcPts val="0"/>
              </a:spcAft>
              <a:buSzPts val="1800"/>
              <a:buChar char="●"/>
            </a:pPr>
            <a:r>
              <a:rPr lang="en" sz="1800"/>
              <a:t>Better ML models</a:t>
            </a:r>
            <a:endParaRPr sz="1800"/>
          </a:p>
        </p:txBody>
      </p:sp>
      <p:cxnSp>
        <p:nvCxnSpPr>
          <p:cNvPr id="497" name="Google Shape;497;p56"/>
          <p:cNvCxnSpPr/>
          <p:nvPr/>
        </p:nvCxnSpPr>
        <p:spPr>
          <a:xfrm>
            <a:off x="4431184" y="27663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498" name="Google Shape;498;p56"/>
          <p:cNvCxnSpPr/>
          <p:nvPr/>
        </p:nvCxnSpPr>
        <p:spPr>
          <a:xfrm>
            <a:off x="1065425" y="27663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99" name="Google Shape;499;p56"/>
          <p:cNvSpPr/>
          <p:nvPr/>
        </p:nvSpPr>
        <p:spPr>
          <a:xfrm>
            <a:off x="859025" y="1407263"/>
            <a:ext cx="684600" cy="684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6"/>
          <p:cNvSpPr/>
          <p:nvPr/>
        </p:nvSpPr>
        <p:spPr>
          <a:xfrm>
            <a:off x="4154084" y="1334900"/>
            <a:ext cx="684600" cy="684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56"/>
          <p:cNvGrpSpPr/>
          <p:nvPr/>
        </p:nvGrpSpPr>
        <p:grpSpPr>
          <a:xfrm>
            <a:off x="4317664" y="1498499"/>
            <a:ext cx="357408" cy="357408"/>
            <a:chOff x="6608877" y="3353074"/>
            <a:chExt cx="357408" cy="357408"/>
          </a:xfrm>
        </p:grpSpPr>
        <p:sp>
          <p:nvSpPr>
            <p:cNvPr id="502" name="Google Shape;502;p56"/>
            <p:cNvSpPr/>
            <p:nvPr/>
          </p:nvSpPr>
          <p:spPr>
            <a:xfrm>
              <a:off x="6608877" y="3353074"/>
              <a:ext cx="357408" cy="357408"/>
            </a:xfrm>
            <a:custGeom>
              <a:avLst/>
              <a:gdLst/>
              <a:ahLst/>
              <a:cxnLst/>
              <a:rect l="l" t="t" r="r" b="b"/>
              <a:pathLst>
                <a:path w="11169" h="11169" extrusionOk="0">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6"/>
            <p:cNvSpPr/>
            <p:nvPr/>
          </p:nvSpPr>
          <p:spPr>
            <a:xfrm>
              <a:off x="6770029" y="3565170"/>
              <a:ext cx="44608" cy="27968"/>
            </a:xfrm>
            <a:custGeom>
              <a:avLst/>
              <a:gdLst/>
              <a:ahLst/>
              <a:cxnLst/>
              <a:rect l="l" t="t" r="r" b="b"/>
              <a:pathLst>
                <a:path w="1394" h="874" extrusionOk="0">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6"/>
            <p:cNvSpPr/>
            <p:nvPr/>
          </p:nvSpPr>
          <p:spPr>
            <a:xfrm>
              <a:off x="6859949" y="3437074"/>
              <a:ext cx="24416" cy="31840"/>
            </a:xfrm>
            <a:custGeom>
              <a:avLst/>
              <a:gdLst/>
              <a:ahLst/>
              <a:cxnLst/>
              <a:rect l="l" t="t" r="r" b="b"/>
              <a:pathLst>
                <a:path w="763" h="995" extrusionOk="0">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p:nvPr/>
          </p:nvSpPr>
          <p:spPr>
            <a:xfrm>
              <a:off x="6824525" y="3509426"/>
              <a:ext cx="17920" cy="28448"/>
            </a:xfrm>
            <a:custGeom>
              <a:avLst/>
              <a:gdLst/>
              <a:ahLst/>
              <a:cxnLst/>
              <a:rect l="l" t="t" r="r" b="b"/>
              <a:pathLst>
                <a:path w="560" h="889" extrusionOk="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6"/>
            <p:cNvSpPr/>
            <p:nvPr/>
          </p:nvSpPr>
          <p:spPr>
            <a:xfrm>
              <a:off x="6790989" y="3541906"/>
              <a:ext cx="42688" cy="34464"/>
            </a:xfrm>
            <a:custGeom>
              <a:avLst/>
              <a:gdLst/>
              <a:ahLst/>
              <a:cxnLst/>
              <a:rect l="l" t="t" r="r" b="b"/>
              <a:pathLst>
                <a:path w="1334" h="1077" extrusionOk="0">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p:nvPr/>
          </p:nvSpPr>
          <p:spPr>
            <a:xfrm>
              <a:off x="6840525" y="3544914"/>
              <a:ext cx="54112" cy="32608"/>
            </a:xfrm>
            <a:custGeom>
              <a:avLst/>
              <a:gdLst/>
              <a:ahLst/>
              <a:cxnLst/>
              <a:rect l="l" t="t" r="r" b="b"/>
              <a:pathLst>
                <a:path w="1691" h="1019" extrusionOk="0">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6"/>
            <p:cNvSpPr/>
            <p:nvPr/>
          </p:nvSpPr>
          <p:spPr>
            <a:xfrm>
              <a:off x="6793645" y="3582770"/>
              <a:ext cx="102144" cy="75520"/>
            </a:xfrm>
            <a:custGeom>
              <a:avLst/>
              <a:gdLst/>
              <a:ahLst/>
              <a:cxnLst/>
              <a:rect l="l" t="t" r="r" b="b"/>
              <a:pathLst>
                <a:path w="3192" h="2360" extrusionOk="0">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56"/>
          <p:cNvGrpSpPr/>
          <p:nvPr/>
        </p:nvGrpSpPr>
        <p:grpSpPr>
          <a:xfrm>
            <a:off x="6899338" y="2270524"/>
            <a:ext cx="159950" cy="364516"/>
            <a:chOff x="6410063" y="4135124"/>
            <a:chExt cx="159950" cy="364516"/>
          </a:xfrm>
        </p:grpSpPr>
        <p:sp>
          <p:nvSpPr>
            <p:cNvPr id="510" name="Google Shape;510;p56"/>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6"/>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6"/>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6"/>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56"/>
          <p:cNvSpPr/>
          <p:nvPr/>
        </p:nvSpPr>
        <p:spPr>
          <a:xfrm>
            <a:off x="7161672" y="1334900"/>
            <a:ext cx="684600" cy="684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6"/>
          <p:cNvSpPr txBox="1">
            <a:spLocks noGrp="1"/>
          </p:cNvSpPr>
          <p:nvPr>
            <p:ph type="title"/>
          </p:nvPr>
        </p:nvSpPr>
        <p:spPr>
          <a:xfrm>
            <a:off x="6677400" y="2389497"/>
            <a:ext cx="2067000" cy="3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2"/>
                </a:solidFill>
              </a:rPr>
              <a:t>SOCIETY</a:t>
            </a:r>
            <a:endParaRPr sz="2200">
              <a:solidFill>
                <a:schemeClr val="dk2"/>
              </a:solidFill>
            </a:endParaRPr>
          </a:p>
        </p:txBody>
      </p:sp>
      <p:cxnSp>
        <p:nvCxnSpPr>
          <p:cNvPr id="516" name="Google Shape;516;p56"/>
          <p:cNvCxnSpPr/>
          <p:nvPr/>
        </p:nvCxnSpPr>
        <p:spPr>
          <a:xfrm>
            <a:off x="7574997" y="27663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17" name="Google Shape;517;p56"/>
          <p:cNvSpPr txBox="1">
            <a:spLocks noGrp="1"/>
          </p:cNvSpPr>
          <p:nvPr>
            <p:ph type="subTitle" idx="1"/>
          </p:nvPr>
        </p:nvSpPr>
        <p:spPr>
          <a:xfrm>
            <a:off x="6426901" y="2990750"/>
            <a:ext cx="2568000" cy="123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Changes in consumer behavior</a:t>
            </a:r>
            <a:endParaRPr sz="1800"/>
          </a:p>
          <a:p>
            <a:pPr marL="457200" lvl="0" indent="-342900" algn="l" rtl="0">
              <a:spcBef>
                <a:spcPts val="0"/>
              </a:spcBef>
              <a:spcAft>
                <a:spcPts val="0"/>
              </a:spcAft>
              <a:buSzPts val="1800"/>
              <a:buChar char="●"/>
            </a:pPr>
            <a:r>
              <a:rPr lang="en" sz="1800"/>
              <a:t>Protection of passengers data</a:t>
            </a:r>
            <a:endParaRPr sz="1800"/>
          </a:p>
          <a:p>
            <a:pPr marL="457200" lvl="0" indent="0" algn="l" rtl="0">
              <a:spcBef>
                <a:spcPts val="0"/>
              </a:spcBef>
              <a:spcAft>
                <a:spcPts val="0"/>
              </a:spcAft>
              <a:buNone/>
            </a:pPr>
            <a:endParaRPr sz="1800"/>
          </a:p>
        </p:txBody>
      </p:sp>
      <p:grpSp>
        <p:nvGrpSpPr>
          <p:cNvPr id="518" name="Google Shape;518;p56"/>
          <p:cNvGrpSpPr/>
          <p:nvPr/>
        </p:nvGrpSpPr>
        <p:grpSpPr>
          <a:xfrm>
            <a:off x="7449113" y="1494949"/>
            <a:ext cx="159950" cy="364516"/>
            <a:chOff x="6410063" y="4135124"/>
            <a:chExt cx="159950" cy="364516"/>
          </a:xfrm>
        </p:grpSpPr>
        <p:sp>
          <p:nvSpPr>
            <p:cNvPr id="519" name="Google Shape;519;p56"/>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6"/>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6"/>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6"/>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56"/>
          <p:cNvGrpSpPr/>
          <p:nvPr/>
        </p:nvGrpSpPr>
        <p:grpSpPr>
          <a:xfrm>
            <a:off x="1015863" y="1564297"/>
            <a:ext cx="370930" cy="370549"/>
            <a:chOff x="2497275" y="2744159"/>
            <a:chExt cx="370930" cy="370549"/>
          </a:xfrm>
        </p:grpSpPr>
        <p:sp>
          <p:nvSpPr>
            <p:cNvPr id="524" name="Google Shape;524;p56"/>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6"/>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6"/>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6"/>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6"/>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7"/>
          <p:cNvSpPr txBox="1">
            <a:spLocks noGrp="1"/>
          </p:cNvSpPr>
          <p:nvPr>
            <p:ph type="title"/>
          </p:nvPr>
        </p:nvSpPr>
        <p:spPr>
          <a:xfrm>
            <a:off x="153375" y="32700"/>
            <a:ext cx="7356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2030 AIRPORTS</a:t>
            </a:r>
            <a:endParaRPr sz="3500" u="sng"/>
          </a:p>
        </p:txBody>
      </p:sp>
      <p:sp>
        <p:nvSpPr>
          <p:cNvPr id="535" name="Google Shape;535;p57"/>
          <p:cNvSpPr txBox="1">
            <a:spLocks noGrp="1"/>
          </p:cNvSpPr>
          <p:nvPr>
            <p:ph type="body" idx="4294967295"/>
          </p:nvPr>
        </p:nvSpPr>
        <p:spPr>
          <a:xfrm>
            <a:off x="0" y="390575"/>
            <a:ext cx="44442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lt1"/>
              </a:solidFill>
            </a:endParaRPr>
          </a:p>
          <a:p>
            <a:pPr marL="457200" lvl="0" indent="-317500" algn="l" rtl="0">
              <a:spcBef>
                <a:spcPts val="1600"/>
              </a:spcBef>
              <a:spcAft>
                <a:spcPts val="0"/>
              </a:spcAft>
              <a:buClr>
                <a:schemeClr val="lt1"/>
              </a:buClr>
              <a:buSzPts val="1400"/>
              <a:buChar char="●"/>
            </a:pPr>
            <a:r>
              <a:rPr lang="en" sz="1400">
                <a:solidFill>
                  <a:schemeClr val="lt1"/>
                </a:solidFill>
              </a:rPr>
              <a:t>Biometric scanners to verify identity</a:t>
            </a:r>
            <a:endParaRPr sz="1400">
              <a:solidFill>
                <a:schemeClr val="lt1"/>
              </a:solidFill>
            </a:endParaRPr>
          </a:p>
          <a:p>
            <a:pPr marL="0" lvl="0" indent="0" algn="l" rtl="0">
              <a:spcBef>
                <a:spcPts val="1600"/>
              </a:spcBef>
              <a:spcAft>
                <a:spcPts val="1600"/>
              </a:spcAft>
              <a:buNone/>
            </a:pPr>
            <a:endParaRPr>
              <a:solidFill>
                <a:schemeClr val="lt1"/>
              </a:solidFill>
            </a:endParaRPr>
          </a:p>
        </p:txBody>
      </p:sp>
      <p:pic>
        <p:nvPicPr>
          <p:cNvPr id="536" name="Google Shape;536;p57"/>
          <p:cNvPicPr preferRelativeResize="0"/>
          <p:nvPr/>
        </p:nvPicPr>
        <p:blipFill>
          <a:blip r:embed="rId3">
            <a:alphaModFix amt="60000"/>
          </a:blip>
          <a:stretch>
            <a:fillRect/>
          </a:stretch>
        </p:blipFill>
        <p:spPr>
          <a:xfrm>
            <a:off x="362825" y="1243613"/>
            <a:ext cx="3515211" cy="1479800"/>
          </a:xfrm>
          <a:prstGeom prst="rect">
            <a:avLst/>
          </a:prstGeom>
          <a:noFill/>
          <a:ln>
            <a:noFill/>
          </a:ln>
          <a:effectLst>
            <a:outerShdw blurRad="57150" dist="19050" dir="5400000" algn="bl" rotWithShape="0">
              <a:schemeClr val="lt2">
                <a:alpha val="96000"/>
              </a:schemeClr>
            </a:outerShdw>
          </a:effectLst>
        </p:spPr>
      </p:pic>
      <p:sp>
        <p:nvSpPr>
          <p:cNvPr id="537" name="Google Shape;537;p57"/>
          <p:cNvSpPr txBox="1">
            <a:spLocks noGrp="1"/>
          </p:cNvSpPr>
          <p:nvPr>
            <p:ph type="body" idx="4294967295"/>
          </p:nvPr>
        </p:nvSpPr>
        <p:spPr>
          <a:xfrm>
            <a:off x="268800" y="2418625"/>
            <a:ext cx="36093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a:p>
            <a:pPr marL="457200" lvl="0" indent="-317500" algn="l" rtl="0">
              <a:spcBef>
                <a:spcPts val="1600"/>
              </a:spcBef>
              <a:spcAft>
                <a:spcPts val="0"/>
              </a:spcAft>
              <a:buClr>
                <a:schemeClr val="lt1"/>
              </a:buClr>
              <a:buSzPts val="1400"/>
              <a:buChar char="●"/>
            </a:pPr>
            <a:r>
              <a:rPr lang="en" sz="1400">
                <a:solidFill>
                  <a:schemeClr val="lt1"/>
                </a:solidFill>
              </a:rPr>
              <a:t>Laser molecular body scanners</a:t>
            </a:r>
            <a:endParaRPr sz="1400">
              <a:solidFill>
                <a:schemeClr val="lt1"/>
              </a:solidFill>
            </a:endParaRPr>
          </a:p>
        </p:txBody>
      </p:sp>
      <p:pic>
        <p:nvPicPr>
          <p:cNvPr id="538" name="Google Shape;538;p57"/>
          <p:cNvPicPr preferRelativeResize="0"/>
          <p:nvPr/>
        </p:nvPicPr>
        <p:blipFill>
          <a:blip r:embed="rId4">
            <a:alphaModFix amt="51000"/>
          </a:blip>
          <a:stretch>
            <a:fillRect/>
          </a:stretch>
        </p:blipFill>
        <p:spPr>
          <a:xfrm>
            <a:off x="362825" y="3198813"/>
            <a:ext cx="3515201" cy="1745262"/>
          </a:xfrm>
          <a:prstGeom prst="rect">
            <a:avLst/>
          </a:prstGeom>
          <a:noFill/>
          <a:ln>
            <a:noFill/>
          </a:ln>
          <a:effectLst>
            <a:outerShdw blurRad="57150" dist="19050" dir="5400000" algn="bl" rotWithShape="0">
              <a:schemeClr val="lt2">
                <a:alpha val="76000"/>
              </a:schemeClr>
            </a:outerShdw>
          </a:effectLst>
        </p:spPr>
      </p:pic>
      <p:sp>
        <p:nvSpPr>
          <p:cNvPr id="539" name="Google Shape;539;p57"/>
          <p:cNvSpPr txBox="1">
            <a:spLocks noGrp="1"/>
          </p:cNvSpPr>
          <p:nvPr>
            <p:ph type="body" idx="4294967295"/>
          </p:nvPr>
        </p:nvSpPr>
        <p:spPr>
          <a:xfrm>
            <a:off x="3994575" y="697325"/>
            <a:ext cx="5149500" cy="546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Virtual shopping stations having goods delivered  home</a:t>
            </a:r>
            <a:endParaRPr sz="1400">
              <a:solidFill>
                <a:schemeClr val="lt1"/>
              </a:solidFill>
            </a:endParaRPr>
          </a:p>
        </p:txBody>
      </p:sp>
      <p:pic>
        <p:nvPicPr>
          <p:cNvPr id="540" name="Google Shape;540;p57"/>
          <p:cNvPicPr preferRelativeResize="0"/>
          <p:nvPr/>
        </p:nvPicPr>
        <p:blipFill>
          <a:blip r:embed="rId5">
            <a:alphaModFix amt="50000"/>
          </a:blip>
          <a:stretch>
            <a:fillRect/>
          </a:stretch>
        </p:blipFill>
        <p:spPr>
          <a:xfrm>
            <a:off x="4652775" y="1243625"/>
            <a:ext cx="3362926" cy="1479776"/>
          </a:xfrm>
          <a:prstGeom prst="rect">
            <a:avLst/>
          </a:prstGeom>
          <a:noFill/>
          <a:ln>
            <a:noFill/>
          </a:ln>
          <a:effectLst>
            <a:outerShdw blurRad="57150" dist="19050" dir="5400000" algn="bl" rotWithShape="0">
              <a:schemeClr val="lt2">
                <a:alpha val="76000"/>
              </a:schemeClr>
            </a:outerShdw>
          </a:effectLst>
        </p:spPr>
      </p:pic>
      <p:sp>
        <p:nvSpPr>
          <p:cNvPr id="541" name="Google Shape;541;p57"/>
          <p:cNvSpPr txBox="1">
            <a:spLocks noGrp="1"/>
          </p:cNvSpPr>
          <p:nvPr>
            <p:ph type="body" idx="4294967295"/>
          </p:nvPr>
        </p:nvSpPr>
        <p:spPr>
          <a:xfrm>
            <a:off x="3994575" y="2903025"/>
            <a:ext cx="3515100" cy="470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sz="1400">
                <a:solidFill>
                  <a:schemeClr val="lt1"/>
                </a:solidFill>
              </a:rPr>
              <a:t>Robots as virtual assistants </a:t>
            </a:r>
            <a:endParaRPr sz="1400">
              <a:solidFill>
                <a:schemeClr val="lt1"/>
              </a:solidFill>
            </a:endParaRPr>
          </a:p>
          <a:p>
            <a:pPr marL="0" lvl="0" indent="0" algn="l" rtl="0">
              <a:spcBef>
                <a:spcPts val="1600"/>
              </a:spcBef>
              <a:spcAft>
                <a:spcPts val="1600"/>
              </a:spcAft>
              <a:buNone/>
            </a:pPr>
            <a:endParaRPr>
              <a:solidFill>
                <a:schemeClr val="lt1"/>
              </a:solidFill>
            </a:endParaRPr>
          </a:p>
        </p:txBody>
      </p:sp>
      <p:pic>
        <p:nvPicPr>
          <p:cNvPr id="542" name="Google Shape;542;p57"/>
          <p:cNvPicPr preferRelativeResize="0"/>
          <p:nvPr/>
        </p:nvPicPr>
        <p:blipFill>
          <a:blip r:embed="rId6">
            <a:alphaModFix amt="58999"/>
          </a:blip>
          <a:stretch>
            <a:fillRect/>
          </a:stretch>
        </p:blipFill>
        <p:spPr>
          <a:xfrm>
            <a:off x="4652775" y="3206125"/>
            <a:ext cx="3362924" cy="1749430"/>
          </a:xfrm>
          <a:prstGeom prst="rect">
            <a:avLst/>
          </a:prstGeom>
          <a:noFill/>
          <a:ln>
            <a:noFill/>
          </a:ln>
          <a:effectLst>
            <a:outerShdw blurRad="57150" dist="19050" dir="5400000" algn="bl" rotWithShape="0">
              <a:schemeClr val="lt2">
                <a:alpha val="76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idx="6"/>
          </p:nvPr>
        </p:nvSpPr>
        <p:spPr>
          <a:xfrm>
            <a:off x="0" y="115607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91" name="Google Shape;191;p40"/>
          <p:cNvSpPr txBox="1">
            <a:spLocks noGrp="1"/>
          </p:cNvSpPr>
          <p:nvPr>
            <p:ph type="title"/>
          </p:nvPr>
        </p:nvSpPr>
        <p:spPr>
          <a:xfrm>
            <a:off x="1264575" y="2029375"/>
            <a:ext cx="17493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SOLUTION</a:t>
            </a:r>
            <a:endParaRPr sz="1600"/>
          </a:p>
        </p:txBody>
      </p:sp>
      <p:sp>
        <p:nvSpPr>
          <p:cNvPr id="192" name="Google Shape;192;p40"/>
          <p:cNvSpPr txBox="1">
            <a:spLocks noGrp="1"/>
          </p:cNvSpPr>
          <p:nvPr>
            <p:ph type="title" idx="2"/>
          </p:nvPr>
        </p:nvSpPr>
        <p:spPr>
          <a:xfrm>
            <a:off x="1161825" y="2779375"/>
            <a:ext cx="33792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    MARKET </a:t>
            </a:r>
            <a:endParaRPr sz="1600"/>
          </a:p>
        </p:txBody>
      </p:sp>
      <p:sp>
        <p:nvSpPr>
          <p:cNvPr id="193" name="Google Shape;193;p40"/>
          <p:cNvSpPr txBox="1">
            <a:spLocks noGrp="1"/>
          </p:cNvSpPr>
          <p:nvPr>
            <p:ph type="title" idx="4"/>
          </p:nvPr>
        </p:nvSpPr>
        <p:spPr>
          <a:xfrm>
            <a:off x="823225" y="1243825"/>
            <a:ext cx="22824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PROBLEM</a:t>
            </a:r>
            <a:endParaRPr sz="1600"/>
          </a:p>
        </p:txBody>
      </p:sp>
      <p:sp>
        <p:nvSpPr>
          <p:cNvPr id="194" name="Google Shape;194;p40"/>
          <p:cNvSpPr txBox="1">
            <a:spLocks noGrp="1"/>
          </p:cNvSpPr>
          <p:nvPr>
            <p:ph type="title" idx="7"/>
          </p:nvPr>
        </p:nvSpPr>
        <p:spPr>
          <a:xfrm>
            <a:off x="0" y="19677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95" name="Google Shape;195;p40"/>
          <p:cNvSpPr txBox="1">
            <a:spLocks noGrp="1"/>
          </p:cNvSpPr>
          <p:nvPr>
            <p:ph type="title" idx="8"/>
          </p:nvPr>
        </p:nvSpPr>
        <p:spPr>
          <a:xfrm>
            <a:off x="0" y="272717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96" name="Google Shape;196;p40"/>
          <p:cNvSpPr txBox="1">
            <a:spLocks noGrp="1"/>
          </p:cNvSpPr>
          <p:nvPr>
            <p:ph type="title" idx="6"/>
          </p:nvPr>
        </p:nvSpPr>
        <p:spPr>
          <a:xfrm>
            <a:off x="1298700" y="344425"/>
            <a:ext cx="65466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AGENDA</a:t>
            </a:r>
            <a:endParaRPr>
              <a:solidFill>
                <a:schemeClr val="accent1"/>
              </a:solidFill>
            </a:endParaRPr>
          </a:p>
        </p:txBody>
      </p:sp>
      <p:sp>
        <p:nvSpPr>
          <p:cNvPr id="197" name="Google Shape;197;p40"/>
          <p:cNvSpPr txBox="1">
            <a:spLocks noGrp="1"/>
          </p:cNvSpPr>
          <p:nvPr>
            <p:ph type="title" idx="6"/>
          </p:nvPr>
        </p:nvSpPr>
        <p:spPr>
          <a:xfrm>
            <a:off x="386250" y="3486625"/>
            <a:ext cx="12945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98" name="Google Shape;198;p40"/>
          <p:cNvSpPr txBox="1">
            <a:spLocks noGrp="1"/>
          </p:cNvSpPr>
          <p:nvPr>
            <p:ph type="title" idx="4"/>
          </p:nvPr>
        </p:nvSpPr>
        <p:spPr>
          <a:xfrm>
            <a:off x="982425" y="3415525"/>
            <a:ext cx="3106800" cy="66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BUSINESS MODEL</a:t>
            </a:r>
            <a:endParaRPr sz="1600"/>
          </a:p>
        </p:txBody>
      </p:sp>
      <p:sp>
        <p:nvSpPr>
          <p:cNvPr id="199" name="Google Shape;199;p40"/>
          <p:cNvSpPr txBox="1">
            <a:spLocks noGrp="1"/>
          </p:cNvSpPr>
          <p:nvPr>
            <p:ph type="title" idx="7"/>
          </p:nvPr>
        </p:nvSpPr>
        <p:spPr>
          <a:xfrm>
            <a:off x="0" y="424607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200" name="Google Shape;200;p40"/>
          <p:cNvSpPr txBox="1">
            <a:spLocks noGrp="1"/>
          </p:cNvSpPr>
          <p:nvPr>
            <p:ph type="title" idx="8"/>
          </p:nvPr>
        </p:nvSpPr>
        <p:spPr>
          <a:xfrm>
            <a:off x="4089225" y="115607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201" name="Google Shape;201;p40"/>
          <p:cNvSpPr txBox="1">
            <a:spLocks noGrp="1"/>
          </p:cNvSpPr>
          <p:nvPr>
            <p:ph type="title" idx="6"/>
          </p:nvPr>
        </p:nvSpPr>
        <p:spPr>
          <a:xfrm>
            <a:off x="4089225" y="19677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07</a:t>
            </a:r>
            <a:endParaRPr/>
          </a:p>
        </p:txBody>
      </p:sp>
      <p:sp>
        <p:nvSpPr>
          <p:cNvPr id="202" name="Google Shape;202;p40"/>
          <p:cNvSpPr txBox="1">
            <a:spLocks noGrp="1"/>
          </p:cNvSpPr>
          <p:nvPr>
            <p:ph type="title" idx="7"/>
          </p:nvPr>
        </p:nvSpPr>
        <p:spPr>
          <a:xfrm>
            <a:off x="4089225" y="277937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08</a:t>
            </a:r>
            <a:endParaRPr/>
          </a:p>
        </p:txBody>
      </p:sp>
      <p:sp>
        <p:nvSpPr>
          <p:cNvPr id="203" name="Google Shape;203;p40"/>
          <p:cNvSpPr txBox="1">
            <a:spLocks noGrp="1"/>
          </p:cNvSpPr>
          <p:nvPr>
            <p:ph type="title" idx="8"/>
          </p:nvPr>
        </p:nvSpPr>
        <p:spPr>
          <a:xfrm>
            <a:off x="4089225" y="3591025"/>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09</a:t>
            </a:r>
            <a:endParaRPr/>
          </a:p>
        </p:txBody>
      </p:sp>
      <p:sp>
        <p:nvSpPr>
          <p:cNvPr id="204" name="Google Shape;204;p40"/>
          <p:cNvSpPr txBox="1">
            <a:spLocks noGrp="1"/>
          </p:cNvSpPr>
          <p:nvPr>
            <p:ph type="title"/>
          </p:nvPr>
        </p:nvSpPr>
        <p:spPr>
          <a:xfrm>
            <a:off x="982425" y="4246075"/>
            <a:ext cx="26775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ROLLOUT PLAN</a:t>
            </a:r>
            <a:endParaRPr sz="1600"/>
          </a:p>
        </p:txBody>
      </p:sp>
      <p:sp>
        <p:nvSpPr>
          <p:cNvPr id="205" name="Google Shape;205;p40"/>
          <p:cNvSpPr txBox="1">
            <a:spLocks noGrp="1"/>
          </p:cNvSpPr>
          <p:nvPr>
            <p:ph type="title" idx="2"/>
          </p:nvPr>
        </p:nvSpPr>
        <p:spPr>
          <a:xfrm>
            <a:off x="5638150" y="1169125"/>
            <a:ext cx="33792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OPPORTUNITIES AND RISKS</a:t>
            </a:r>
            <a:endParaRPr sz="1600"/>
          </a:p>
        </p:txBody>
      </p:sp>
      <p:sp>
        <p:nvSpPr>
          <p:cNvPr id="206" name="Google Shape;206;p40"/>
          <p:cNvSpPr txBox="1">
            <a:spLocks noGrp="1"/>
          </p:cNvSpPr>
          <p:nvPr>
            <p:ph type="title" idx="4"/>
          </p:nvPr>
        </p:nvSpPr>
        <p:spPr>
          <a:xfrm>
            <a:off x="5514850" y="2140075"/>
            <a:ext cx="20670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FINANCIALS</a:t>
            </a:r>
            <a:endParaRPr sz="1600"/>
          </a:p>
        </p:txBody>
      </p:sp>
      <p:sp>
        <p:nvSpPr>
          <p:cNvPr id="207" name="Google Shape;207;p40"/>
          <p:cNvSpPr txBox="1">
            <a:spLocks noGrp="1"/>
          </p:cNvSpPr>
          <p:nvPr>
            <p:ph type="title"/>
          </p:nvPr>
        </p:nvSpPr>
        <p:spPr>
          <a:xfrm>
            <a:off x="5514847" y="27809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REFERENCES</a:t>
            </a:r>
            <a:endParaRPr sz="1600"/>
          </a:p>
        </p:txBody>
      </p:sp>
      <p:sp>
        <p:nvSpPr>
          <p:cNvPr id="208" name="Google Shape;208;p40"/>
          <p:cNvSpPr txBox="1">
            <a:spLocks noGrp="1"/>
          </p:cNvSpPr>
          <p:nvPr>
            <p:ph type="title" idx="2"/>
          </p:nvPr>
        </p:nvSpPr>
        <p:spPr>
          <a:xfrm>
            <a:off x="5553525" y="3676625"/>
            <a:ext cx="2067000" cy="46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APPENDICES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8"/>
          <p:cNvSpPr txBox="1">
            <a:spLocks noGrp="1"/>
          </p:cNvSpPr>
          <p:nvPr>
            <p:ph type="title"/>
          </p:nvPr>
        </p:nvSpPr>
        <p:spPr>
          <a:xfrm>
            <a:off x="383250" y="198150"/>
            <a:ext cx="8760600" cy="4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BEST AND WORST CASE SCENARIO</a:t>
            </a:r>
            <a:endParaRPr sz="3500" u="sng"/>
          </a:p>
        </p:txBody>
      </p:sp>
      <p:sp>
        <p:nvSpPr>
          <p:cNvPr id="548" name="Google Shape;548;p58"/>
          <p:cNvSpPr/>
          <p:nvPr/>
        </p:nvSpPr>
        <p:spPr>
          <a:xfrm>
            <a:off x="4062275" y="2053650"/>
            <a:ext cx="2584500" cy="244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8"/>
          <p:cNvSpPr txBox="1">
            <a:spLocks noGrp="1"/>
          </p:cNvSpPr>
          <p:nvPr>
            <p:ph type="title" idx="4294967295"/>
          </p:nvPr>
        </p:nvSpPr>
        <p:spPr>
          <a:xfrm>
            <a:off x="3799645" y="2513583"/>
            <a:ext cx="2584500" cy="7239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3600">
                <a:solidFill>
                  <a:schemeClr val="accent6"/>
                </a:solidFill>
              </a:rPr>
              <a:t>-0.7 BN</a:t>
            </a:r>
            <a:endParaRPr sz="3600">
              <a:solidFill>
                <a:schemeClr val="accent6"/>
              </a:solidFill>
            </a:endParaRPr>
          </a:p>
        </p:txBody>
      </p:sp>
      <p:sp>
        <p:nvSpPr>
          <p:cNvPr id="550" name="Google Shape;550;p58"/>
          <p:cNvSpPr txBox="1">
            <a:spLocks noGrp="1"/>
          </p:cNvSpPr>
          <p:nvPr>
            <p:ph type="subTitle" idx="4294967295"/>
          </p:nvPr>
        </p:nvSpPr>
        <p:spPr>
          <a:xfrm>
            <a:off x="4253528" y="3320100"/>
            <a:ext cx="22020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6"/>
                </a:solidFill>
              </a:rPr>
              <a:t>Fewer passengers per year in 2030 than in the current trends scenario</a:t>
            </a:r>
            <a:endParaRPr sz="1400">
              <a:solidFill>
                <a:schemeClr val="accent6"/>
              </a:solidFill>
            </a:endParaRPr>
          </a:p>
        </p:txBody>
      </p:sp>
      <p:sp>
        <p:nvSpPr>
          <p:cNvPr id="551" name="Google Shape;551;p58"/>
          <p:cNvSpPr/>
          <p:nvPr/>
        </p:nvSpPr>
        <p:spPr>
          <a:xfrm>
            <a:off x="243325" y="1417425"/>
            <a:ext cx="3018600" cy="294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8"/>
          <p:cNvSpPr txBox="1">
            <a:spLocks noGrp="1"/>
          </p:cNvSpPr>
          <p:nvPr>
            <p:ph type="title" idx="4294967295"/>
          </p:nvPr>
        </p:nvSpPr>
        <p:spPr>
          <a:xfrm>
            <a:off x="359190" y="1905584"/>
            <a:ext cx="2584500" cy="723900"/>
          </a:xfrm>
          <a:prstGeom prst="rect">
            <a:avLst/>
          </a:prstGeom>
        </p:spPr>
        <p:txBody>
          <a:bodyPr spcFirstLastPara="1" wrap="square" lIns="91425" tIns="91425" rIns="91425" bIns="91425" anchor="t" anchorCtr="0">
            <a:noAutofit/>
          </a:bodyPr>
          <a:lstStyle/>
          <a:p>
            <a:pPr marL="457200" lvl="0" indent="-457200" algn="ctr" rtl="0">
              <a:spcBef>
                <a:spcPts val="0"/>
              </a:spcBef>
              <a:spcAft>
                <a:spcPts val="0"/>
              </a:spcAft>
              <a:buClr>
                <a:schemeClr val="accent6"/>
              </a:buClr>
              <a:buSzPts val="3600"/>
              <a:buChar char="+"/>
            </a:pPr>
            <a:r>
              <a:rPr lang="en" sz="3600">
                <a:solidFill>
                  <a:schemeClr val="accent6"/>
                </a:solidFill>
              </a:rPr>
              <a:t>2.8 BN</a:t>
            </a:r>
            <a:endParaRPr sz="3600">
              <a:solidFill>
                <a:schemeClr val="accent6"/>
              </a:solidFill>
            </a:endParaRPr>
          </a:p>
        </p:txBody>
      </p:sp>
      <p:sp>
        <p:nvSpPr>
          <p:cNvPr id="553" name="Google Shape;553;p58"/>
          <p:cNvSpPr txBox="1">
            <a:spLocks noGrp="1"/>
          </p:cNvSpPr>
          <p:nvPr>
            <p:ph type="subTitle" idx="4294967295"/>
          </p:nvPr>
        </p:nvSpPr>
        <p:spPr>
          <a:xfrm>
            <a:off x="625152" y="2557963"/>
            <a:ext cx="20526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6"/>
                </a:solidFill>
              </a:rPr>
              <a:t>Additional passengers per year by 2030 in the current trends scenario</a:t>
            </a:r>
            <a:endParaRPr sz="1400">
              <a:solidFill>
                <a:schemeClr val="accent6"/>
              </a:solidFill>
            </a:endParaRPr>
          </a:p>
        </p:txBody>
      </p:sp>
      <p:cxnSp>
        <p:nvCxnSpPr>
          <p:cNvPr id="554" name="Google Shape;554;p58"/>
          <p:cNvCxnSpPr>
            <a:stCxn id="551" idx="4"/>
          </p:cNvCxnSpPr>
          <p:nvPr/>
        </p:nvCxnSpPr>
        <p:spPr>
          <a:xfrm>
            <a:off x="1752625" y="43646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555" name="Google Shape;555;p58"/>
          <p:cNvCxnSpPr>
            <a:stCxn id="548" idx="4"/>
          </p:cNvCxnSpPr>
          <p:nvPr/>
        </p:nvCxnSpPr>
        <p:spPr>
          <a:xfrm>
            <a:off x="5354525" y="4497750"/>
            <a:ext cx="0" cy="712800"/>
          </a:xfrm>
          <a:prstGeom prst="straightConnector1">
            <a:avLst/>
          </a:prstGeom>
          <a:noFill/>
          <a:ln w="19050" cap="flat" cmpd="sng">
            <a:solidFill>
              <a:schemeClr val="accent2"/>
            </a:solidFill>
            <a:prstDash val="solid"/>
            <a:round/>
            <a:headEnd type="none" w="med" len="med"/>
            <a:tailEnd type="none" w="med" len="med"/>
          </a:ln>
        </p:spPr>
      </p:cxnSp>
      <p:sp>
        <p:nvSpPr>
          <p:cNvPr id="556" name="Google Shape;556;p58"/>
          <p:cNvSpPr txBox="1">
            <a:spLocks noGrp="1"/>
          </p:cNvSpPr>
          <p:nvPr>
            <p:ph type="body" idx="4294967295"/>
          </p:nvPr>
        </p:nvSpPr>
        <p:spPr>
          <a:xfrm>
            <a:off x="243325" y="813075"/>
            <a:ext cx="44442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rPr>
              <a:t>According to IATA PAX Forecast for 2030: </a:t>
            </a:r>
            <a:endParaRPr sz="1600">
              <a:solidFill>
                <a:schemeClr val="lt1"/>
              </a:solidFill>
            </a:endParaRPr>
          </a:p>
          <a:p>
            <a:pPr marL="0" lvl="0" indent="0" algn="l" rtl="0">
              <a:spcBef>
                <a:spcPts val="1600"/>
              </a:spcBef>
              <a:spcAft>
                <a:spcPts val="1600"/>
              </a:spcAft>
              <a:buNone/>
            </a:pP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9"/>
          <p:cNvSpPr txBox="1">
            <a:spLocks noGrp="1"/>
          </p:cNvSpPr>
          <p:nvPr>
            <p:ph type="title"/>
          </p:nvPr>
        </p:nvSpPr>
        <p:spPr>
          <a:xfrm>
            <a:off x="105300" y="182350"/>
            <a:ext cx="89334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u="sng">
                <a:solidFill>
                  <a:schemeClr val="lt2"/>
                </a:solidFill>
              </a:rPr>
              <a:t>HOW OUR MODEL WILL BE RELEVANT IN FUTURE 2030?</a:t>
            </a:r>
            <a:endParaRPr sz="3500" u="sng">
              <a:solidFill>
                <a:schemeClr val="lt2"/>
              </a:solidFill>
            </a:endParaRPr>
          </a:p>
          <a:p>
            <a:pPr marL="0" lvl="0" indent="0" algn="l" rtl="0">
              <a:spcBef>
                <a:spcPts val="0"/>
              </a:spcBef>
              <a:spcAft>
                <a:spcPts val="0"/>
              </a:spcAft>
              <a:buNone/>
            </a:pPr>
            <a:endParaRPr/>
          </a:p>
        </p:txBody>
      </p:sp>
      <p:sp>
        <p:nvSpPr>
          <p:cNvPr id="562" name="Google Shape;562;p59"/>
          <p:cNvSpPr txBox="1">
            <a:spLocks noGrp="1"/>
          </p:cNvSpPr>
          <p:nvPr>
            <p:ph type="body" idx="1"/>
          </p:nvPr>
        </p:nvSpPr>
        <p:spPr>
          <a:xfrm>
            <a:off x="338525" y="2043625"/>
            <a:ext cx="4062300" cy="156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ontserrat ExtraBold"/>
                <a:ea typeface="Montserrat ExtraBold"/>
                <a:cs typeface="Montserrat ExtraBold"/>
                <a:sym typeface="Montserrat ExtraBold"/>
              </a:rPr>
              <a:t>According to KPMG Aviation 2030, the airline industry could save from delay reduction: </a:t>
            </a:r>
            <a:endParaRPr>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2900">
                <a:latin typeface="Montserrat ExtraBold"/>
                <a:ea typeface="Montserrat ExtraBold"/>
                <a:cs typeface="Montserrat ExtraBold"/>
                <a:sym typeface="Montserrat ExtraBold"/>
              </a:rPr>
              <a:t>~US$0.8 BN</a:t>
            </a:r>
            <a:r>
              <a:rPr lang="en" sz="1000">
                <a:latin typeface="Montserrat ExtraBold"/>
                <a:ea typeface="Montserrat ExtraBold"/>
                <a:cs typeface="Montserrat ExtraBold"/>
                <a:sym typeface="Montserrat ExtraBold"/>
              </a:rPr>
              <a:t>/</a:t>
            </a:r>
            <a:r>
              <a:rPr lang="en" sz="1200">
                <a:latin typeface="Montserrat ExtraBold"/>
                <a:ea typeface="Montserrat ExtraBold"/>
                <a:cs typeface="Montserrat ExtraBold"/>
                <a:sym typeface="Montserrat ExtraBold"/>
              </a:rPr>
              <a:t>PER YEAR</a:t>
            </a:r>
            <a:endParaRPr sz="1200">
              <a:latin typeface="Montserrat ExtraBold"/>
              <a:ea typeface="Montserrat ExtraBold"/>
              <a:cs typeface="Montserrat ExtraBold"/>
              <a:sym typeface="Montserrat ExtraBold"/>
            </a:endParaRPr>
          </a:p>
          <a:p>
            <a:pPr marL="0" lvl="0" indent="0" algn="l" rtl="0">
              <a:spcBef>
                <a:spcPts val="0"/>
              </a:spcBef>
              <a:spcAft>
                <a:spcPts val="1600"/>
              </a:spcAft>
              <a:buNone/>
            </a:pPr>
            <a:endParaRPr/>
          </a:p>
        </p:txBody>
      </p:sp>
      <p:sp>
        <p:nvSpPr>
          <p:cNvPr id="563" name="Google Shape;563;p59"/>
          <p:cNvSpPr txBox="1">
            <a:spLocks noGrp="1"/>
          </p:cNvSpPr>
          <p:nvPr>
            <p:ph type="body" idx="2"/>
          </p:nvPr>
        </p:nvSpPr>
        <p:spPr>
          <a:xfrm>
            <a:off x="4778475" y="2043625"/>
            <a:ext cx="3920400" cy="27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Montserrat ExtraBold"/>
                <a:ea typeface="Montserrat ExtraBold"/>
                <a:cs typeface="Montserrat ExtraBold"/>
                <a:sym typeface="Montserrat ExtraBold"/>
              </a:rPr>
              <a:t>According to IATA Forecast 2030:</a:t>
            </a:r>
            <a:endParaRPr sz="1800">
              <a:latin typeface="Montserrat ExtraBold"/>
              <a:ea typeface="Montserrat ExtraBold"/>
              <a:cs typeface="Montserrat ExtraBold"/>
              <a:sym typeface="Montserrat ExtraBold"/>
            </a:endParaRPr>
          </a:p>
          <a:p>
            <a:pPr marL="0" lvl="0" indent="0" algn="l" rtl="0">
              <a:spcBef>
                <a:spcPts val="0"/>
              </a:spcBef>
              <a:spcAft>
                <a:spcPts val="0"/>
              </a:spcAft>
              <a:buNone/>
            </a:pPr>
            <a:endParaRPr sz="1300">
              <a:solidFill>
                <a:schemeClr val="lt2"/>
              </a:solidFill>
            </a:endParaRPr>
          </a:p>
          <a:p>
            <a:pPr marL="0" lvl="0" indent="0" algn="ctr" rtl="0">
              <a:spcBef>
                <a:spcPts val="0"/>
              </a:spcBef>
              <a:spcAft>
                <a:spcPts val="0"/>
              </a:spcAft>
              <a:buNone/>
            </a:pPr>
            <a:r>
              <a:rPr lang="en" sz="4000">
                <a:latin typeface="Montserrat ExtraBold"/>
                <a:ea typeface="Montserrat ExtraBold"/>
                <a:cs typeface="Montserrat ExtraBold"/>
                <a:sym typeface="Montserrat ExtraBold"/>
              </a:rPr>
              <a:t>2.1 x</a:t>
            </a:r>
            <a:endParaRPr sz="4000">
              <a:latin typeface="Montserrat ExtraBold"/>
              <a:ea typeface="Montserrat ExtraBold"/>
              <a:cs typeface="Montserrat ExtraBold"/>
              <a:sym typeface="Montserrat ExtraBold"/>
            </a:endParaRPr>
          </a:p>
          <a:p>
            <a:pPr marL="0" lvl="0" indent="0" algn="ctr" rtl="0">
              <a:spcBef>
                <a:spcPts val="0"/>
              </a:spcBef>
              <a:spcAft>
                <a:spcPts val="0"/>
              </a:spcAft>
              <a:buNone/>
            </a:pPr>
            <a:r>
              <a:rPr lang="en">
                <a:solidFill>
                  <a:schemeClr val="lt2"/>
                </a:solidFill>
              </a:rPr>
              <a:t>Number of air passengers journey in 2030 compared with today</a:t>
            </a:r>
            <a:endParaRPr>
              <a:solidFill>
                <a:schemeClr val="lt2"/>
              </a:solidFill>
            </a:endParaRPr>
          </a:p>
          <a:p>
            <a:pPr marL="0" lvl="0" indent="0" algn="ctr" rtl="0">
              <a:spcBef>
                <a:spcPts val="0"/>
              </a:spcBef>
              <a:spcAft>
                <a:spcPts val="0"/>
              </a:spcAft>
              <a:buNone/>
            </a:pPr>
            <a:endParaRPr>
              <a:latin typeface="Montserrat ExtraBold"/>
              <a:ea typeface="Montserrat ExtraBold"/>
              <a:cs typeface="Montserrat ExtraBold"/>
              <a:sym typeface="Montserrat ExtraBold"/>
            </a:endParaRPr>
          </a:p>
          <a:p>
            <a:pPr marL="0" lvl="0" indent="0" algn="ctr" rtl="0">
              <a:spcBef>
                <a:spcPts val="0"/>
              </a:spcBef>
              <a:spcAft>
                <a:spcPts val="0"/>
              </a:spcAft>
              <a:buNone/>
            </a:pPr>
            <a:endParaRPr sz="4800">
              <a:latin typeface="Montserrat ExtraBold"/>
              <a:ea typeface="Montserrat ExtraBold"/>
              <a:cs typeface="Montserrat ExtraBold"/>
              <a:sym typeface="Montserrat ExtraBold"/>
            </a:endParaRPr>
          </a:p>
          <a:p>
            <a:pPr marL="0" lvl="0" indent="0" algn="ctr" rtl="0">
              <a:spcBef>
                <a:spcPts val="0"/>
              </a:spcBef>
              <a:spcAft>
                <a:spcPts val="0"/>
              </a:spcAft>
              <a:buNone/>
            </a:pPr>
            <a:endParaRPr sz="1800">
              <a:latin typeface="Montserrat ExtraBold"/>
              <a:ea typeface="Montserrat ExtraBold"/>
              <a:cs typeface="Montserrat ExtraBold"/>
              <a:sym typeface="Montserrat ExtraBold"/>
            </a:endParaRPr>
          </a:p>
          <a:p>
            <a:pPr marL="0" lvl="0" indent="0" algn="l" rtl="0">
              <a:spcBef>
                <a:spcPts val="0"/>
              </a:spcBef>
              <a:spcAft>
                <a:spcPts val="1600"/>
              </a:spcAft>
              <a:buNone/>
            </a:pPr>
            <a:endParaRPr/>
          </a:p>
        </p:txBody>
      </p:sp>
      <p:sp>
        <p:nvSpPr>
          <p:cNvPr id="564" name="Google Shape;564;p59"/>
          <p:cNvSpPr txBox="1">
            <a:spLocks noGrp="1"/>
          </p:cNvSpPr>
          <p:nvPr>
            <p:ph type="ctrTitle" idx="4294967295"/>
          </p:nvPr>
        </p:nvSpPr>
        <p:spPr>
          <a:xfrm>
            <a:off x="5527550" y="4606200"/>
            <a:ext cx="2910300" cy="3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*IATA. (n.d). </a:t>
            </a:r>
            <a:r>
              <a:rPr lang="en" sz="1200" i="1">
                <a:latin typeface="Montserrat"/>
                <a:ea typeface="Montserrat"/>
                <a:cs typeface="Montserrat"/>
                <a:sym typeface="Montserrat"/>
              </a:rPr>
              <a:t>PAX Forecast 2030.</a:t>
            </a:r>
            <a:endParaRPr sz="1200" i="1">
              <a:latin typeface="Montserrat"/>
              <a:ea typeface="Montserrat"/>
              <a:cs typeface="Montserrat"/>
              <a:sym typeface="Montserrat"/>
            </a:endParaRPr>
          </a:p>
          <a:p>
            <a:pPr marL="0" lvl="0" indent="0" algn="l" rtl="0">
              <a:spcBef>
                <a:spcPts val="0"/>
              </a:spcBef>
              <a:spcAft>
                <a:spcPts val="0"/>
              </a:spcAft>
              <a:buNone/>
            </a:pPr>
            <a:endParaRPr sz="1200" i="1">
              <a:latin typeface="Montserrat"/>
              <a:ea typeface="Montserrat"/>
              <a:cs typeface="Montserrat"/>
              <a:sym typeface="Montserrat"/>
            </a:endParaRPr>
          </a:p>
        </p:txBody>
      </p:sp>
      <p:sp>
        <p:nvSpPr>
          <p:cNvPr id="565" name="Google Shape;565;p59"/>
          <p:cNvSpPr txBox="1">
            <a:spLocks noGrp="1"/>
          </p:cNvSpPr>
          <p:nvPr>
            <p:ph type="ctrTitle" idx="4294967295"/>
          </p:nvPr>
        </p:nvSpPr>
        <p:spPr>
          <a:xfrm>
            <a:off x="440450" y="4606200"/>
            <a:ext cx="2910300" cy="3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*KPMG. (n.d.). Aviation 2030 </a:t>
            </a:r>
            <a:endParaRPr sz="1200" i="1">
              <a:latin typeface="Montserrat"/>
              <a:ea typeface="Montserrat"/>
              <a:cs typeface="Montserrat"/>
              <a:sym typeface="Montserrat"/>
            </a:endParaRPr>
          </a:p>
          <a:p>
            <a:pPr marL="0" lvl="0" indent="0" algn="l" rtl="0">
              <a:spcBef>
                <a:spcPts val="0"/>
              </a:spcBef>
              <a:spcAft>
                <a:spcPts val="0"/>
              </a:spcAft>
              <a:buNone/>
            </a:pPr>
            <a:endParaRPr sz="1200" i="1">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60"/>
          <p:cNvPicPr preferRelativeResize="0"/>
          <p:nvPr/>
        </p:nvPicPr>
        <p:blipFill>
          <a:blip r:embed="rId3">
            <a:alphaModFix/>
          </a:blip>
          <a:stretch>
            <a:fillRect/>
          </a:stretch>
        </p:blipFill>
        <p:spPr>
          <a:xfrm>
            <a:off x="351800" y="533275"/>
            <a:ext cx="8429150" cy="421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1"/>
          <p:cNvSpPr txBox="1">
            <a:spLocks noGrp="1"/>
          </p:cNvSpPr>
          <p:nvPr>
            <p:ph type="title"/>
          </p:nvPr>
        </p:nvSpPr>
        <p:spPr>
          <a:xfrm>
            <a:off x="534924" y="3442750"/>
            <a:ext cx="5649000" cy="86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700"/>
              <a:t>APPENDIXES</a:t>
            </a:r>
            <a:endParaRPr sz="5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2"/>
          <p:cNvSpPr txBox="1">
            <a:spLocks noGrp="1"/>
          </p:cNvSpPr>
          <p:nvPr>
            <p:ph type="title"/>
          </p:nvPr>
        </p:nvSpPr>
        <p:spPr>
          <a:xfrm>
            <a:off x="429925" y="150675"/>
            <a:ext cx="7356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INTERVIEWS</a:t>
            </a:r>
            <a:endParaRPr/>
          </a:p>
        </p:txBody>
      </p:sp>
      <p:cxnSp>
        <p:nvCxnSpPr>
          <p:cNvPr id="581" name="Google Shape;581;p62"/>
          <p:cNvCxnSpPr/>
          <p:nvPr/>
        </p:nvCxnSpPr>
        <p:spPr>
          <a:xfrm rot="10800000" flipH="1">
            <a:off x="539125" y="611025"/>
            <a:ext cx="6438900" cy="20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82" name="Google Shape;582;p62"/>
          <p:cNvSpPr txBox="1"/>
          <p:nvPr/>
        </p:nvSpPr>
        <p:spPr>
          <a:xfrm>
            <a:off x="179725" y="611025"/>
            <a:ext cx="8503500" cy="4617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1100" b="1" i="1">
                <a:solidFill>
                  <a:schemeClr val="lt1"/>
                </a:solidFill>
                <a:latin typeface="Montserrat"/>
                <a:ea typeface="Montserrat"/>
                <a:cs typeface="Montserrat"/>
                <a:sym typeface="Montserrat"/>
              </a:rPr>
              <a:t>AirPort Technology-  Roundtable: what should the future of aviation look like?</a:t>
            </a:r>
            <a:endParaRPr sz="1100" b="1" i="1">
              <a:solidFill>
                <a:schemeClr val="lt1"/>
              </a:solidFill>
              <a:latin typeface="Montserrat"/>
              <a:ea typeface="Montserrat"/>
              <a:cs typeface="Montserrat"/>
              <a:sym typeface="Montserrat"/>
            </a:endParaRPr>
          </a:p>
          <a:p>
            <a:pPr marL="0" lvl="0" indent="0" algn="just" rtl="0">
              <a:lnSpc>
                <a:spcPct val="115000"/>
              </a:lnSpc>
              <a:spcBef>
                <a:spcPts val="1000"/>
              </a:spcBef>
              <a:spcAft>
                <a:spcPts val="0"/>
              </a:spcAft>
              <a:buNone/>
            </a:pPr>
            <a:r>
              <a:rPr lang="en" sz="1100" b="1">
                <a:solidFill>
                  <a:schemeClr val="lt1"/>
                </a:solidFill>
                <a:latin typeface="Montserrat"/>
                <a:ea typeface="Montserrat"/>
                <a:cs typeface="Montserrat"/>
                <a:sym typeface="Montserrat"/>
              </a:rPr>
              <a:t>Ali Shah, CEO of TravelUp</a:t>
            </a: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a:solidFill>
                  <a:schemeClr val="lt1"/>
                </a:solidFill>
                <a:latin typeface="Montserrat"/>
                <a:ea typeface="Montserrat"/>
                <a:cs typeface="Montserrat"/>
                <a:sym typeface="Montserrat"/>
              </a:rPr>
              <a:t>The industry must take some responsibility in adapting to the new reality. Many passengers are still experiencing frustrating refund delays. If we are to restore consumer confidence in the aviation industry, we need to make passengers feel like governments, airlines and travel companies are on their side.  TravelUp is proposing that the CAA introduces a new system, in association with IATA, whereby money is only transferred to the relevant airline once the flight has departed. This “trust model” would enable funds to be returned quickly if the flight does not leave and this new system would replicate what happens in other areas of the industry.</a:t>
            </a: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b="1">
                <a:solidFill>
                  <a:schemeClr val="lt1"/>
                </a:solidFill>
                <a:latin typeface="Montserrat"/>
                <a:ea typeface="Montserrat"/>
                <a:cs typeface="Montserrat"/>
                <a:sym typeface="Montserrat"/>
              </a:rPr>
              <a:t>Luis Felipe de Oliveira, ACI World</a:t>
            </a: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a:solidFill>
                  <a:schemeClr val="lt1"/>
                </a:solidFill>
                <a:latin typeface="Montserrat"/>
                <a:ea typeface="Montserrat"/>
                <a:cs typeface="Montserrat"/>
                <a:sym typeface="Montserrat"/>
              </a:rPr>
              <a:t>Investment will have to be heavily focused on technology. In ten years we’ll probably see the totality or majority of airports using touchless technologies, biometrics, facial recognition. The way that the industry will adapt to improve health standards will continue as well with a lot of measures that will have to be linked with technology. </a:t>
            </a: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b="1">
                <a:solidFill>
                  <a:schemeClr val="lt1"/>
                </a:solidFill>
                <a:latin typeface="Montserrat"/>
                <a:ea typeface="Montserrat"/>
                <a:cs typeface="Montserrat"/>
                <a:sym typeface="Montserrat"/>
              </a:rPr>
              <a:t>Andrew O’Connor, SITA</a:t>
            </a: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a:solidFill>
                  <a:schemeClr val="lt1"/>
                </a:solidFill>
                <a:latin typeface="Montserrat"/>
                <a:ea typeface="Montserrat"/>
                <a:cs typeface="Montserrat"/>
                <a:sym typeface="Montserrat"/>
              </a:rPr>
              <a:t>With the expected recovery, we anticipate that over the next five to ten years the industry will start to focus on a return to the ‘golden age’ of travel from the 50s and 60s. Border management, identity and risk, operations and automation will continue to be a focus area even after the pandemic.  Airports, for example, will look to make travel less visible and intrusive for the passenger so that passengers have a walkthrough airport experience. [With biometrics], once enrolled, your face becomes your passport so you can walk through an airport without using your passport and you will no longer have to stop at any touchpoint from check-in to boarding. </a:t>
            </a:r>
            <a:endParaRPr sz="1100">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3"/>
          <p:cNvSpPr txBox="1"/>
          <p:nvPr/>
        </p:nvSpPr>
        <p:spPr>
          <a:xfrm>
            <a:off x="165900" y="113250"/>
            <a:ext cx="8503500" cy="53964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sz="1100" b="1" i="1">
                <a:solidFill>
                  <a:schemeClr val="lt1"/>
                </a:solidFill>
                <a:latin typeface="Montserrat"/>
                <a:ea typeface="Montserrat"/>
                <a:cs typeface="Montserrat"/>
                <a:sym typeface="Montserrat"/>
              </a:rPr>
              <a:t>AirPort Technology-  Roundtable: what should the future of aviation look like?</a:t>
            </a:r>
            <a:endParaRPr sz="1100" b="1" i="1">
              <a:solidFill>
                <a:schemeClr val="lt1"/>
              </a:solidFill>
              <a:latin typeface="Montserrat"/>
              <a:ea typeface="Montserrat"/>
              <a:cs typeface="Montserrat"/>
              <a:sym typeface="Montserrat"/>
            </a:endParaRPr>
          </a:p>
          <a:p>
            <a:pPr marL="0" lvl="0" indent="0" algn="just" rtl="0">
              <a:lnSpc>
                <a:spcPct val="115000"/>
              </a:lnSpc>
              <a:spcBef>
                <a:spcPts val="1000"/>
              </a:spcBef>
              <a:spcAft>
                <a:spcPts val="0"/>
              </a:spcAft>
              <a:buNone/>
            </a:pPr>
            <a:r>
              <a:rPr lang="en" sz="1100" b="1">
                <a:solidFill>
                  <a:schemeClr val="lt1"/>
                </a:solidFill>
                <a:latin typeface="Montserrat"/>
                <a:ea typeface="Montserrat"/>
                <a:cs typeface="Montserrat"/>
                <a:sym typeface="Montserrat"/>
              </a:rPr>
              <a:t>Chris Goater, IATA</a:t>
            </a: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a:solidFill>
                  <a:schemeClr val="lt1"/>
                </a:solidFill>
                <a:latin typeface="Montserrat"/>
                <a:ea typeface="Montserrat"/>
                <a:cs typeface="Montserrat"/>
                <a:sym typeface="Montserrat"/>
              </a:rPr>
              <a:t>The story of the decade to come will, we hope, be a return to traffic growth beyond the 2019 peak from 2024 onwards. This will mean that some of the key challenges that are associated with rising passenger numbers will come back. Two key examples are infrastructure and environment. Crowded infrastructure will be a problem and we know that we cannot expect to simply build our way out of it. Similarly, airspace capacity is limited by political and procedural problems. These challenges are capable of being overcome, but the ‘pause’ in growth as a result of Covid-19 gives us a rare opportunity to get ahead of the game. We will need to work closely with our airport and air navigation service providers to ensure infrastructure, in terms of costs and capacity, is fit for purpose once this pandemic crisis is behind us. With the environment, the implementation of the Carbon Offsetting and Reduction Scheme for International Aviation is so important. </a:t>
            </a: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b="1">
                <a:solidFill>
                  <a:schemeClr val="lt1"/>
                </a:solidFill>
                <a:latin typeface="Montserrat"/>
                <a:ea typeface="Montserrat"/>
                <a:cs typeface="Montserrat"/>
                <a:sym typeface="Montserrat"/>
              </a:rPr>
              <a:t>Dr Saba Al-Rubaye, Cranfield University</a:t>
            </a: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a:solidFill>
                  <a:schemeClr val="lt1"/>
                </a:solidFill>
                <a:latin typeface="Montserrat"/>
                <a:ea typeface="Montserrat"/>
                <a:cs typeface="Montserrat"/>
                <a:sym typeface="Montserrat"/>
              </a:rPr>
              <a:t>Without a reassessment of technology and infrastructure, it is uncertain how the industry, and the finite airspace it relies on, will accommodate the predicted data growth. Aviation industry experts can be better prepared to manipulate these deviations and leverage them successfully by being aware of the top trends for the future of aviation.  To enable these efficiencies, a new generation of technology, 5G and high-bandwidth satellite communication services is emerging to integrate an array of specialist applications with artificial intelligence, the internet of things and big data capabilities. </a:t>
            </a: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b="1">
                <a:solidFill>
                  <a:schemeClr val="lt1"/>
                </a:solidFill>
                <a:latin typeface="Montserrat"/>
                <a:ea typeface="Montserrat"/>
                <a:cs typeface="Montserrat"/>
                <a:sym typeface="Montserrat"/>
              </a:rPr>
              <a:t>Ali Shah, TravelUp</a:t>
            </a:r>
            <a:endParaRPr sz="1100" b="1">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r>
              <a:rPr lang="en" sz="1100">
                <a:solidFill>
                  <a:schemeClr val="lt1"/>
                </a:solidFill>
                <a:latin typeface="Montserrat"/>
                <a:ea typeface="Montserrat"/>
                <a:cs typeface="Montserrat"/>
                <a:sym typeface="Montserrat"/>
              </a:rPr>
              <a:t>In ten years, the pandemic should be a distant memory, with the travel industry thriving once again. If all goes to plan and the new trust system is implemented, we will have engendered a healthier relationship between airline, agent and passenger, and have years of customer feedback through which to further tailor our systems.</a:t>
            </a:r>
            <a:endParaRPr sz="1100">
              <a:solidFill>
                <a:schemeClr val="lt1"/>
              </a:solidFill>
              <a:latin typeface="Montserrat"/>
              <a:ea typeface="Montserrat"/>
              <a:cs typeface="Montserrat"/>
              <a:sym typeface="Montserrat"/>
            </a:endParaRPr>
          </a:p>
          <a:p>
            <a:pPr marL="0" lvl="0" indent="0" algn="just" rtl="0">
              <a:lnSpc>
                <a:spcPct val="115000"/>
              </a:lnSpc>
              <a:spcBef>
                <a:spcPts val="0"/>
              </a:spcBef>
              <a:spcAft>
                <a:spcPts val="0"/>
              </a:spcAft>
              <a:buNone/>
            </a:pPr>
            <a:endParaRPr sz="1100" b="1">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4"/>
          <p:cNvSpPr txBox="1">
            <a:spLocks noGrp="1"/>
          </p:cNvSpPr>
          <p:nvPr>
            <p:ph type="title"/>
          </p:nvPr>
        </p:nvSpPr>
        <p:spPr>
          <a:xfrm>
            <a:off x="429925" y="150675"/>
            <a:ext cx="7356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ICAO AIR PASSENGERS FORECAST 2030</a:t>
            </a:r>
            <a:endParaRPr/>
          </a:p>
        </p:txBody>
      </p:sp>
      <p:cxnSp>
        <p:nvCxnSpPr>
          <p:cNvPr id="593" name="Google Shape;593;p64"/>
          <p:cNvCxnSpPr/>
          <p:nvPr/>
        </p:nvCxnSpPr>
        <p:spPr>
          <a:xfrm rot="10800000" flipH="1">
            <a:off x="539125" y="611025"/>
            <a:ext cx="6438900" cy="20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94" name="Google Shape;594;p64"/>
          <p:cNvSpPr txBox="1">
            <a:spLocks noGrp="1"/>
          </p:cNvSpPr>
          <p:nvPr>
            <p:ph type="body" idx="4294967295"/>
          </p:nvPr>
        </p:nvSpPr>
        <p:spPr>
          <a:xfrm>
            <a:off x="7519631" y="2032250"/>
            <a:ext cx="1321200" cy="3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lt1"/>
                </a:solidFill>
              </a:rPr>
              <a:t>International</a:t>
            </a:r>
            <a:endParaRPr sz="1200">
              <a:solidFill>
                <a:schemeClr val="lt1"/>
              </a:solidFill>
            </a:endParaRPr>
          </a:p>
        </p:txBody>
      </p:sp>
      <p:sp>
        <p:nvSpPr>
          <p:cNvPr id="595" name="Google Shape;595;p64"/>
          <p:cNvSpPr/>
          <p:nvPr/>
        </p:nvSpPr>
        <p:spPr>
          <a:xfrm>
            <a:off x="7351316" y="2140850"/>
            <a:ext cx="168300" cy="16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4"/>
          <p:cNvSpPr txBox="1">
            <a:spLocks noGrp="1"/>
          </p:cNvSpPr>
          <p:nvPr>
            <p:ph type="body" idx="4294967295"/>
          </p:nvPr>
        </p:nvSpPr>
        <p:spPr>
          <a:xfrm>
            <a:off x="7519628" y="2417750"/>
            <a:ext cx="1064400" cy="3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lt1"/>
                </a:solidFill>
              </a:rPr>
              <a:t>Domestic</a:t>
            </a:r>
            <a:endParaRPr sz="1200">
              <a:solidFill>
                <a:schemeClr val="lt1"/>
              </a:solidFill>
            </a:endParaRPr>
          </a:p>
        </p:txBody>
      </p:sp>
      <p:sp>
        <p:nvSpPr>
          <p:cNvPr id="597" name="Google Shape;597;p64"/>
          <p:cNvSpPr/>
          <p:nvPr/>
        </p:nvSpPr>
        <p:spPr>
          <a:xfrm>
            <a:off x="7342428" y="2526350"/>
            <a:ext cx="168300" cy="16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8" name="Google Shape;598;p64" title="Chart"/>
          <p:cNvPicPr preferRelativeResize="0"/>
          <p:nvPr/>
        </p:nvPicPr>
        <p:blipFill>
          <a:blip r:embed="rId3">
            <a:alphaModFix/>
          </a:blip>
          <a:stretch>
            <a:fillRect/>
          </a:stretch>
        </p:blipFill>
        <p:spPr>
          <a:xfrm>
            <a:off x="313525" y="1092075"/>
            <a:ext cx="6298050" cy="3894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5"/>
          <p:cNvSpPr txBox="1">
            <a:spLocks noGrp="1"/>
          </p:cNvSpPr>
          <p:nvPr>
            <p:ph type="title"/>
          </p:nvPr>
        </p:nvSpPr>
        <p:spPr>
          <a:xfrm>
            <a:off x="476150" y="234525"/>
            <a:ext cx="55128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AND GROWTH</a:t>
            </a:r>
            <a:endParaRPr/>
          </a:p>
        </p:txBody>
      </p:sp>
      <p:pic>
        <p:nvPicPr>
          <p:cNvPr id="604" name="Google Shape;604;p65" title="Chart"/>
          <p:cNvPicPr preferRelativeResize="0"/>
          <p:nvPr/>
        </p:nvPicPr>
        <p:blipFill>
          <a:blip r:embed="rId3">
            <a:alphaModFix/>
          </a:blip>
          <a:stretch>
            <a:fillRect/>
          </a:stretch>
        </p:blipFill>
        <p:spPr>
          <a:xfrm>
            <a:off x="414425" y="1148725"/>
            <a:ext cx="6036870" cy="3390709"/>
          </a:xfrm>
          <a:prstGeom prst="rect">
            <a:avLst/>
          </a:prstGeom>
          <a:noFill/>
          <a:ln>
            <a:noFill/>
          </a:ln>
        </p:spPr>
      </p:pic>
      <p:sp>
        <p:nvSpPr>
          <p:cNvPr id="605" name="Google Shape;605;p65"/>
          <p:cNvSpPr txBox="1">
            <a:spLocks noGrp="1"/>
          </p:cNvSpPr>
          <p:nvPr>
            <p:ph type="body" idx="4294967295"/>
          </p:nvPr>
        </p:nvSpPr>
        <p:spPr>
          <a:xfrm>
            <a:off x="736225" y="900350"/>
            <a:ext cx="6257400" cy="373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chemeClr val="lt1"/>
                </a:solidFill>
              </a:rPr>
              <a:t>Estimated annual growth rates for passenger air traffic from 2020 to 2039</a:t>
            </a:r>
            <a:endParaRPr sz="1200" b="1">
              <a:solidFill>
                <a:schemeClr val="lt1"/>
              </a:solidFill>
            </a:endParaRPr>
          </a:p>
        </p:txBody>
      </p:sp>
      <p:sp>
        <p:nvSpPr>
          <p:cNvPr id="606" name="Google Shape;606;p65"/>
          <p:cNvSpPr txBox="1">
            <a:spLocks noGrp="1"/>
          </p:cNvSpPr>
          <p:nvPr>
            <p:ph type="ctrTitle" idx="4294967295"/>
          </p:nvPr>
        </p:nvSpPr>
        <p:spPr>
          <a:xfrm>
            <a:off x="108275" y="4606200"/>
            <a:ext cx="8329500" cy="3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*Statista. (n.d). E</a:t>
            </a:r>
            <a:r>
              <a:rPr lang="en" sz="1200" i="1">
                <a:latin typeface="Montserrat"/>
                <a:ea typeface="Montserrat"/>
                <a:cs typeface="Montserrat"/>
                <a:sym typeface="Montserrat"/>
              </a:rPr>
              <a:t>stimated annual growth rates for passenger air traffic from 2020 to 2039, by region.</a:t>
            </a:r>
            <a:endParaRPr sz="1200" i="1">
              <a:latin typeface="Montserrat"/>
              <a:ea typeface="Montserrat"/>
              <a:cs typeface="Montserrat"/>
              <a:sym typeface="Montserrat"/>
            </a:endParaRPr>
          </a:p>
          <a:p>
            <a:pPr marL="0" lvl="0" indent="0" algn="l" rtl="0">
              <a:spcBef>
                <a:spcPts val="0"/>
              </a:spcBef>
              <a:spcAft>
                <a:spcPts val="0"/>
              </a:spcAft>
              <a:buNone/>
            </a:pPr>
            <a:endParaRPr sz="1200" i="1">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6"/>
          <p:cNvSpPr txBox="1">
            <a:spLocks noGrp="1"/>
          </p:cNvSpPr>
          <p:nvPr>
            <p:ph type="title"/>
          </p:nvPr>
        </p:nvSpPr>
        <p:spPr>
          <a:xfrm>
            <a:off x="476150" y="234525"/>
            <a:ext cx="55128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OUTPUT</a:t>
            </a:r>
            <a:endParaRPr/>
          </a:p>
        </p:txBody>
      </p:sp>
      <p:pic>
        <p:nvPicPr>
          <p:cNvPr id="612" name="Google Shape;612;p66"/>
          <p:cNvPicPr preferRelativeResize="0"/>
          <p:nvPr/>
        </p:nvPicPr>
        <p:blipFill>
          <a:blip r:embed="rId3">
            <a:alphaModFix/>
          </a:blip>
          <a:stretch>
            <a:fillRect/>
          </a:stretch>
        </p:blipFill>
        <p:spPr>
          <a:xfrm>
            <a:off x="504825" y="941375"/>
            <a:ext cx="8134350" cy="268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7"/>
          <p:cNvSpPr/>
          <p:nvPr/>
        </p:nvSpPr>
        <p:spPr>
          <a:xfrm>
            <a:off x="542725" y="1544675"/>
            <a:ext cx="1449300" cy="157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7"/>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LEAN CANVAS BUSINESS MODEL</a:t>
            </a:r>
            <a:endParaRPr sz="2400">
              <a:solidFill>
                <a:schemeClr val="lt2"/>
              </a:solidFill>
            </a:endParaRPr>
          </a:p>
        </p:txBody>
      </p:sp>
      <p:sp>
        <p:nvSpPr>
          <p:cNvPr id="619" name="Google Shape;619;p67"/>
          <p:cNvSpPr txBox="1"/>
          <p:nvPr/>
        </p:nvSpPr>
        <p:spPr>
          <a:xfrm>
            <a:off x="706199" y="1889510"/>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1"/>
                </a:solidFill>
                <a:highlight>
                  <a:schemeClr val="lt1"/>
                </a:highlight>
                <a:latin typeface="Fira Sans Extra Condensed"/>
                <a:ea typeface="Fira Sans Extra Condensed"/>
                <a:cs typeface="Fira Sans Extra Condensed"/>
                <a:sym typeface="Fira Sans Extra Condensed"/>
              </a:rPr>
              <a:t>Problem</a:t>
            </a:r>
            <a:endParaRPr sz="1600" b="1">
              <a:solidFill>
                <a:schemeClr val="accent1"/>
              </a:solidFill>
              <a:highlight>
                <a:schemeClr val="lt1"/>
              </a:highlight>
              <a:latin typeface="Fira Sans Extra Condensed"/>
              <a:ea typeface="Fira Sans Extra Condensed"/>
              <a:cs typeface="Fira Sans Extra Condensed"/>
              <a:sym typeface="Fira Sans Extra Condensed"/>
            </a:endParaRPr>
          </a:p>
        </p:txBody>
      </p:sp>
      <p:sp>
        <p:nvSpPr>
          <p:cNvPr id="620" name="Google Shape;620;p67"/>
          <p:cNvSpPr txBox="1"/>
          <p:nvPr/>
        </p:nvSpPr>
        <p:spPr>
          <a:xfrm>
            <a:off x="542725" y="2165150"/>
            <a:ext cx="16281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Increase of costs</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Inefficiency</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Loss of time</a:t>
            </a:r>
            <a:endParaRPr sz="1200">
              <a:solidFill>
                <a:schemeClr val="dk1"/>
              </a:solidFill>
              <a:latin typeface="Roboto"/>
              <a:ea typeface="Roboto"/>
              <a:cs typeface="Roboto"/>
              <a:sym typeface="Roboto"/>
            </a:endParaRPr>
          </a:p>
        </p:txBody>
      </p:sp>
      <p:sp>
        <p:nvSpPr>
          <p:cNvPr id="621" name="Google Shape;621;p67"/>
          <p:cNvSpPr/>
          <p:nvPr/>
        </p:nvSpPr>
        <p:spPr>
          <a:xfrm>
            <a:off x="1022243" y="1177613"/>
            <a:ext cx="653711" cy="572683"/>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7"/>
          <p:cNvSpPr/>
          <p:nvPr/>
        </p:nvSpPr>
        <p:spPr>
          <a:xfrm>
            <a:off x="3928631" y="1544675"/>
            <a:ext cx="1285800" cy="17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7"/>
          <p:cNvSpPr/>
          <p:nvPr/>
        </p:nvSpPr>
        <p:spPr>
          <a:xfrm>
            <a:off x="4245537" y="1177609"/>
            <a:ext cx="653711" cy="572683"/>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7"/>
          <p:cNvSpPr/>
          <p:nvPr/>
        </p:nvSpPr>
        <p:spPr>
          <a:xfrm>
            <a:off x="7151513" y="1544675"/>
            <a:ext cx="1285800" cy="17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7"/>
          <p:cNvSpPr/>
          <p:nvPr/>
        </p:nvSpPr>
        <p:spPr>
          <a:xfrm>
            <a:off x="7467525" y="1177598"/>
            <a:ext cx="653711" cy="572762"/>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7"/>
          <p:cNvSpPr/>
          <p:nvPr/>
        </p:nvSpPr>
        <p:spPr>
          <a:xfrm>
            <a:off x="2170825" y="1544675"/>
            <a:ext cx="1545900" cy="124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7"/>
          <p:cNvSpPr/>
          <p:nvPr/>
        </p:nvSpPr>
        <p:spPr>
          <a:xfrm>
            <a:off x="2633624" y="1177618"/>
            <a:ext cx="653711" cy="572683"/>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7"/>
          <p:cNvSpPr/>
          <p:nvPr/>
        </p:nvSpPr>
        <p:spPr>
          <a:xfrm>
            <a:off x="5540100" y="1544675"/>
            <a:ext cx="1285800" cy="124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7"/>
          <p:cNvSpPr/>
          <p:nvPr/>
        </p:nvSpPr>
        <p:spPr>
          <a:xfrm>
            <a:off x="5856500" y="1177598"/>
            <a:ext cx="653711" cy="572762"/>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7"/>
          <p:cNvSpPr/>
          <p:nvPr/>
        </p:nvSpPr>
        <p:spPr>
          <a:xfrm>
            <a:off x="7151525" y="3480425"/>
            <a:ext cx="1285800" cy="1275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7"/>
          <p:cNvSpPr txBox="1"/>
          <p:nvPr/>
        </p:nvSpPr>
        <p:spPr>
          <a:xfrm>
            <a:off x="2317418" y="1701498"/>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Solution</a:t>
            </a:r>
            <a:endParaRPr sz="1600" b="1">
              <a:solidFill>
                <a:schemeClr val="accent2"/>
              </a:solidFill>
              <a:latin typeface="Fira Sans Extra Condensed"/>
              <a:ea typeface="Fira Sans Extra Condensed"/>
              <a:cs typeface="Fira Sans Extra Condensed"/>
              <a:sym typeface="Fira Sans Extra Condensed"/>
            </a:endParaRPr>
          </a:p>
        </p:txBody>
      </p:sp>
      <p:sp>
        <p:nvSpPr>
          <p:cNvPr id="632" name="Google Shape;632;p67"/>
          <p:cNvSpPr txBox="1"/>
          <p:nvPr/>
        </p:nvSpPr>
        <p:spPr>
          <a:xfrm>
            <a:off x="2170825" y="1928250"/>
            <a:ext cx="1923600" cy="8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Reduced costs</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Efficiency</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Better customer satisfaction</a:t>
            </a:r>
            <a:endParaRPr sz="1200">
              <a:solidFill>
                <a:schemeClr val="dk1"/>
              </a:solidFill>
              <a:latin typeface="Roboto"/>
              <a:ea typeface="Roboto"/>
              <a:cs typeface="Roboto"/>
              <a:sym typeface="Roboto"/>
            </a:endParaRPr>
          </a:p>
        </p:txBody>
      </p:sp>
      <p:sp>
        <p:nvSpPr>
          <p:cNvPr id="633" name="Google Shape;633;p67"/>
          <p:cNvSpPr/>
          <p:nvPr/>
        </p:nvSpPr>
        <p:spPr>
          <a:xfrm>
            <a:off x="542725" y="3489425"/>
            <a:ext cx="2812200" cy="133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a:off x="1791424" y="3156331"/>
            <a:ext cx="653711" cy="572683"/>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a:off x="5458125" y="3489425"/>
            <a:ext cx="1545900" cy="149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5856512" y="3122360"/>
            <a:ext cx="653711" cy="572683"/>
          </a:xfrm>
          <a:custGeom>
            <a:avLst/>
            <a:gdLst/>
            <a:ahLst/>
            <a:cxnLst/>
            <a:rect l="l" t="t" r="r" b="b"/>
            <a:pathLst>
              <a:path w="33571" h="31710" extrusionOk="0">
                <a:moveTo>
                  <a:pt x="8678" y="1"/>
                </a:moveTo>
                <a:cubicBezTo>
                  <a:pt x="7221" y="1"/>
                  <a:pt x="5923" y="951"/>
                  <a:pt x="5448" y="2344"/>
                </a:cubicBezTo>
                <a:lnTo>
                  <a:pt x="444" y="17735"/>
                </a:lnTo>
                <a:cubicBezTo>
                  <a:pt x="1" y="19160"/>
                  <a:pt x="508" y="20681"/>
                  <a:pt x="1679" y="21536"/>
                </a:cubicBezTo>
                <a:lnTo>
                  <a:pt x="14790" y="31068"/>
                </a:lnTo>
                <a:cubicBezTo>
                  <a:pt x="15376" y="31495"/>
                  <a:pt x="16073" y="31709"/>
                  <a:pt x="16774" y="31709"/>
                </a:cubicBezTo>
                <a:cubicBezTo>
                  <a:pt x="17474" y="31709"/>
                  <a:pt x="18179" y="31495"/>
                  <a:pt x="18781" y="31068"/>
                </a:cubicBezTo>
                <a:lnTo>
                  <a:pt x="31892" y="21567"/>
                </a:lnTo>
                <a:cubicBezTo>
                  <a:pt x="33063" y="20681"/>
                  <a:pt x="33570" y="19160"/>
                  <a:pt x="33127" y="17735"/>
                </a:cubicBezTo>
                <a:lnTo>
                  <a:pt x="28123" y="2344"/>
                </a:lnTo>
                <a:cubicBezTo>
                  <a:pt x="27648" y="951"/>
                  <a:pt x="26350" y="1"/>
                  <a:pt x="24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7"/>
          <p:cNvSpPr txBox="1"/>
          <p:nvPr/>
        </p:nvSpPr>
        <p:spPr>
          <a:xfrm>
            <a:off x="1347818" y="3683938"/>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accent2"/>
                </a:solidFill>
                <a:latin typeface="Fira Sans Extra Condensed"/>
                <a:ea typeface="Fira Sans Extra Condensed"/>
                <a:cs typeface="Fira Sans Extra Condensed"/>
                <a:sym typeface="Fira Sans Extra Condensed"/>
              </a:rPr>
              <a:t>Key Metrics</a:t>
            </a:r>
            <a:endParaRPr sz="1600" b="1">
              <a:solidFill>
                <a:schemeClr val="accent2"/>
              </a:solidFill>
              <a:latin typeface="Fira Sans Extra Condensed"/>
              <a:ea typeface="Fira Sans Extra Condensed"/>
              <a:cs typeface="Fira Sans Extra Condensed"/>
              <a:sym typeface="Fira Sans Extra Condensed"/>
            </a:endParaRPr>
          </a:p>
        </p:txBody>
      </p:sp>
      <p:sp>
        <p:nvSpPr>
          <p:cNvPr id="638" name="Google Shape;638;p67"/>
          <p:cNvSpPr txBox="1"/>
          <p:nvPr/>
        </p:nvSpPr>
        <p:spPr>
          <a:xfrm>
            <a:off x="429000" y="3953500"/>
            <a:ext cx="3174000" cy="85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Data from recent flight information</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Satisfaction interviews of passengers</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Cost data related to flight delays</a:t>
            </a:r>
            <a:endParaRPr sz="1200">
              <a:solidFill>
                <a:schemeClr val="dk1"/>
              </a:solidFill>
              <a:latin typeface="Roboto"/>
              <a:ea typeface="Roboto"/>
              <a:cs typeface="Roboto"/>
              <a:sym typeface="Roboto"/>
            </a:endParaRPr>
          </a:p>
        </p:txBody>
      </p:sp>
      <p:sp>
        <p:nvSpPr>
          <p:cNvPr id="639" name="Google Shape;639;p67"/>
          <p:cNvSpPr txBox="1"/>
          <p:nvPr/>
        </p:nvSpPr>
        <p:spPr>
          <a:xfrm>
            <a:off x="3929100" y="1889510"/>
            <a:ext cx="1285800" cy="348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Unique Value Proposition</a:t>
            </a:r>
            <a:endParaRPr sz="1600" b="1">
              <a:solidFill>
                <a:schemeClr val="accent3"/>
              </a:solidFill>
              <a:latin typeface="Fira Sans Extra Condensed"/>
              <a:ea typeface="Fira Sans Extra Condensed"/>
              <a:cs typeface="Fira Sans Extra Condensed"/>
              <a:sym typeface="Fira Sans Extra Condensed"/>
            </a:endParaRPr>
          </a:p>
        </p:txBody>
      </p:sp>
      <p:sp>
        <p:nvSpPr>
          <p:cNvPr id="640" name="Google Shape;640;p67"/>
          <p:cNvSpPr txBox="1"/>
          <p:nvPr/>
        </p:nvSpPr>
        <p:spPr>
          <a:xfrm>
            <a:off x="3900238" y="2312200"/>
            <a:ext cx="12858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Reschedule flights based on prediction of delayed flights </a:t>
            </a:r>
            <a:endParaRPr sz="1200">
              <a:solidFill>
                <a:schemeClr val="dk1"/>
              </a:solidFill>
              <a:latin typeface="Roboto"/>
              <a:ea typeface="Roboto"/>
              <a:cs typeface="Roboto"/>
              <a:sym typeface="Roboto"/>
            </a:endParaRPr>
          </a:p>
        </p:txBody>
      </p:sp>
      <p:sp>
        <p:nvSpPr>
          <p:cNvPr id="641" name="Google Shape;641;p67"/>
          <p:cNvSpPr txBox="1"/>
          <p:nvPr/>
        </p:nvSpPr>
        <p:spPr>
          <a:xfrm>
            <a:off x="5540088" y="1783460"/>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Unfair Advantage</a:t>
            </a:r>
            <a:endParaRPr sz="1600" b="1">
              <a:solidFill>
                <a:schemeClr val="accent4"/>
              </a:solidFill>
              <a:latin typeface="Fira Sans Extra Condensed"/>
              <a:ea typeface="Fira Sans Extra Condensed"/>
              <a:cs typeface="Fira Sans Extra Condensed"/>
              <a:sym typeface="Fira Sans Extra Condensed"/>
            </a:endParaRPr>
          </a:p>
        </p:txBody>
      </p:sp>
      <p:sp>
        <p:nvSpPr>
          <p:cNvPr id="642" name="Google Shape;642;p67"/>
          <p:cNvSpPr txBox="1"/>
          <p:nvPr/>
        </p:nvSpPr>
        <p:spPr>
          <a:xfrm>
            <a:off x="5458114" y="2133200"/>
            <a:ext cx="14493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Software to reschedule future flights</a:t>
            </a:r>
            <a:endParaRPr sz="1200">
              <a:solidFill>
                <a:schemeClr val="dk1"/>
              </a:solidFill>
              <a:latin typeface="Roboto"/>
              <a:ea typeface="Roboto"/>
              <a:cs typeface="Roboto"/>
              <a:sym typeface="Roboto"/>
            </a:endParaRPr>
          </a:p>
        </p:txBody>
      </p:sp>
      <p:sp>
        <p:nvSpPr>
          <p:cNvPr id="643" name="Google Shape;643;p67"/>
          <p:cNvSpPr txBox="1"/>
          <p:nvPr/>
        </p:nvSpPr>
        <p:spPr>
          <a:xfrm>
            <a:off x="5540550" y="3724113"/>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Channels</a:t>
            </a:r>
            <a:endParaRPr sz="1600" b="1">
              <a:solidFill>
                <a:schemeClr val="accent4"/>
              </a:solidFill>
              <a:latin typeface="Fira Sans Extra Condensed"/>
              <a:ea typeface="Fira Sans Extra Condensed"/>
              <a:cs typeface="Fira Sans Extra Condensed"/>
              <a:sym typeface="Fira Sans Extra Condensed"/>
            </a:endParaRPr>
          </a:p>
        </p:txBody>
      </p:sp>
      <p:sp>
        <p:nvSpPr>
          <p:cNvPr id="644" name="Google Shape;644;p67"/>
          <p:cNvSpPr txBox="1"/>
          <p:nvPr/>
        </p:nvSpPr>
        <p:spPr>
          <a:xfrm>
            <a:off x="5540525" y="4101775"/>
            <a:ext cx="1285800" cy="8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Word of mouth</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Referrals</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Speeches</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Conventions</a:t>
            </a:r>
            <a:endParaRPr sz="1200">
              <a:solidFill>
                <a:schemeClr val="dk1"/>
              </a:solidFill>
              <a:latin typeface="Roboto"/>
              <a:ea typeface="Roboto"/>
              <a:cs typeface="Roboto"/>
              <a:sym typeface="Roboto"/>
            </a:endParaRPr>
          </a:p>
        </p:txBody>
      </p:sp>
      <p:sp>
        <p:nvSpPr>
          <p:cNvPr id="645" name="Google Shape;645;p67"/>
          <p:cNvSpPr txBox="1"/>
          <p:nvPr/>
        </p:nvSpPr>
        <p:spPr>
          <a:xfrm>
            <a:off x="7151109" y="1889510"/>
            <a:ext cx="12858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Customer Segments</a:t>
            </a:r>
            <a:endParaRPr sz="1600" b="1">
              <a:solidFill>
                <a:schemeClr val="accent5"/>
              </a:solidFill>
              <a:latin typeface="Fira Sans Extra Condensed"/>
              <a:ea typeface="Fira Sans Extra Condensed"/>
              <a:cs typeface="Fira Sans Extra Condensed"/>
              <a:sym typeface="Fira Sans Extra Condensed"/>
            </a:endParaRPr>
          </a:p>
        </p:txBody>
      </p:sp>
      <p:sp>
        <p:nvSpPr>
          <p:cNvPr id="646" name="Google Shape;646;p67"/>
          <p:cNvSpPr txBox="1"/>
          <p:nvPr/>
        </p:nvSpPr>
        <p:spPr>
          <a:xfrm>
            <a:off x="7094253" y="2312225"/>
            <a:ext cx="12858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Airlines</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Airports</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Passengers</a:t>
            </a:r>
            <a:endParaRPr sz="1200">
              <a:solidFill>
                <a:schemeClr val="dk1"/>
              </a:solidFill>
              <a:latin typeface="Roboto"/>
              <a:ea typeface="Roboto"/>
              <a:cs typeface="Roboto"/>
              <a:sym typeface="Roboto"/>
            </a:endParaRPr>
          </a:p>
        </p:txBody>
      </p:sp>
      <p:sp>
        <p:nvSpPr>
          <p:cNvPr id="647" name="Google Shape;647;p67"/>
          <p:cNvSpPr/>
          <p:nvPr/>
        </p:nvSpPr>
        <p:spPr>
          <a:xfrm>
            <a:off x="3928875" y="3480425"/>
            <a:ext cx="1285800" cy="1275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7"/>
          <p:cNvSpPr txBox="1"/>
          <p:nvPr/>
        </p:nvSpPr>
        <p:spPr>
          <a:xfrm>
            <a:off x="3633463" y="3644925"/>
            <a:ext cx="16281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Cost Structure</a:t>
            </a:r>
            <a:endParaRPr sz="1600" b="1">
              <a:solidFill>
                <a:schemeClr val="accent3"/>
              </a:solidFill>
              <a:latin typeface="Fira Sans Extra Condensed"/>
              <a:ea typeface="Fira Sans Extra Condensed"/>
              <a:cs typeface="Fira Sans Extra Condensed"/>
              <a:sym typeface="Fira Sans Extra Condensed"/>
            </a:endParaRPr>
          </a:p>
        </p:txBody>
      </p:sp>
      <p:sp>
        <p:nvSpPr>
          <p:cNvPr id="649" name="Google Shape;649;p67"/>
          <p:cNvSpPr txBox="1"/>
          <p:nvPr/>
        </p:nvSpPr>
        <p:spPr>
          <a:xfrm>
            <a:off x="3633463" y="4048525"/>
            <a:ext cx="1628100" cy="712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Product Development</a:t>
            </a:r>
            <a:endParaRPr sz="1200">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a:ea typeface="Roboto"/>
                <a:cs typeface="Roboto"/>
                <a:sym typeface="Roboto"/>
              </a:rPr>
              <a:t>Marketing Expenses</a:t>
            </a:r>
            <a:endParaRPr sz="1200">
              <a:solidFill>
                <a:schemeClr val="dk1"/>
              </a:solidFill>
              <a:latin typeface="Roboto"/>
              <a:ea typeface="Roboto"/>
              <a:cs typeface="Roboto"/>
              <a:sym typeface="Roboto"/>
            </a:endParaRPr>
          </a:p>
          <a:p>
            <a:pPr marL="0" lvl="0" indent="0" algn="ctr" rtl="0">
              <a:spcBef>
                <a:spcPts val="0"/>
              </a:spcBef>
              <a:spcAft>
                <a:spcPts val="0"/>
              </a:spcAft>
              <a:buNone/>
            </a:pPr>
            <a:endParaRPr sz="1200">
              <a:solidFill>
                <a:schemeClr val="dk1"/>
              </a:solidFill>
              <a:latin typeface="Roboto"/>
              <a:ea typeface="Roboto"/>
              <a:cs typeface="Roboto"/>
              <a:sym typeface="Roboto"/>
            </a:endParaRPr>
          </a:p>
        </p:txBody>
      </p:sp>
      <p:sp>
        <p:nvSpPr>
          <p:cNvPr id="650" name="Google Shape;650;p67"/>
          <p:cNvSpPr txBox="1"/>
          <p:nvPr/>
        </p:nvSpPr>
        <p:spPr>
          <a:xfrm>
            <a:off x="7152234" y="3678728"/>
            <a:ext cx="1285800" cy="348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5"/>
                </a:solidFill>
                <a:highlight>
                  <a:schemeClr val="lt1"/>
                </a:highlight>
                <a:latin typeface="Fira Sans Extra Condensed"/>
                <a:ea typeface="Fira Sans Extra Condensed"/>
                <a:cs typeface="Fira Sans Extra Condensed"/>
                <a:sym typeface="Fira Sans Extra Condensed"/>
              </a:rPr>
              <a:t>Revenues</a:t>
            </a:r>
            <a:endParaRPr sz="1600" b="1">
              <a:solidFill>
                <a:schemeClr val="accent5"/>
              </a:solidFill>
              <a:highlight>
                <a:schemeClr val="lt1"/>
              </a:highlight>
              <a:latin typeface="Fira Sans Extra Condensed"/>
              <a:ea typeface="Fira Sans Extra Condensed"/>
              <a:cs typeface="Fira Sans Extra Condensed"/>
              <a:sym typeface="Fira Sans Extra Condensed"/>
            </a:endParaRPr>
          </a:p>
        </p:txBody>
      </p:sp>
      <p:sp>
        <p:nvSpPr>
          <p:cNvPr id="651" name="Google Shape;651;p67"/>
          <p:cNvSpPr txBox="1"/>
          <p:nvPr/>
        </p:nvSpPr>
        <p:spPr>
          <a:xfrm>
            <a:off x="7152225" y="3951125"/>
            <a:ext cx="1285800" cy="7128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Annual airline subscription to software</a:t>
            </a:r>
            <a:endParaRPr sz="1200">
              <a:solidFill>
                <a:schemeClr val="dk1"/>
              </a:solidFill>
              <a:latin typeface="Roboto"/>
              <a:ea typeface="Roboto"/>
              <a:cs typeface="Roboto"/>
              <a:sym typeface="Roboto"/>
            </a:endParaRPr>
          </a:p>
        </p:txBody>
      </p:sp>
      <p:sp>
        <p:nvSpPr>
          <p:cNvPr id="652" name="Google Shape;652;p67"/>
          <p:cNvSpPr/>
          <p:nvPr/>
        </p:nvSpPr>
        <p:spPr>
          <a:xfrm>
            <a:off x="6023128" y="1282285"/>
            <a:ext cx="319831" cy="318987"/>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67"/>
          <p:cNvGrpSpPr/>
          <p:nvPr/>
        </p:nvGrpSpPr>
        <p:grpSpPr>
          <a:xfrm>
            <a:off x="7659481" y="1297820"/>
            <a:ext cx="288021" cy="288021"/>
            <a:chOff x="-46772025" y="2701925"/>
            <a:chExt cx="300900" cy="300900"/>
          </a:xfrm>
        </p:grpSpPr>
        <p:sp>
          <p:nvSpPr>
            <p:cNvPr id="654" name="Google Shape;654;p67"/>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7"/>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67"/>
          <p:cNvSpPr/>
          <p:nvPr/>
        </p:nvSpPr>
        <p:spPr>
          <a:xfrm>
            <a:off x="4427337" y="1297779"/>
            <a:ext cx="288757" cy="287991"/>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67"/>
          <p:cNvGrpSpPr/>
          <p:nvPr/>
        </p:nvGrpSpPr>
        <p:grpSpPr>
          <a:xfrm>
            <a:off x="1991988" y="3258402"/>
            <a:ext cx="252555" cy="289499"/>
            <a:chOff x="-49398750" y="2684600"/>
            <a:chExt cx="263875" cy="302475"/>
          </a:xfrm>
        </p:grpSpPr>
        <p:sp>
          <p:nvSpPr>
            <p:cNvPr id="658" name="Google Shape;658;p67"/>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7"/>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67"/>
          <p:cNvSpPr/>
          <p:nvPr/>
        </p:nvSpPr>
        <p:spPr>
          <a:xfrm>
            <a:off x="2817307" y="1297127"/>
            <a:ext cx="285718" cy="289307"/>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67"/>
          <p:cNvGrpSpPr/>
          <p:nvPr/>
        </p:nvGrpSpPr>
        <p:grpSpPr>
          <a:xfrm>
            <a:off x="6041108" y="3221665"/>
            <a:ext cx="288566" cy="286723"/>
            <a:chOff x="-45665400" y="2703250"/>
            <a:chExt cx="301500" cy="299575"/>
          </a:xfrm>
        </p:grpSpPr>
        <p:sp>
          <p:nvSpPr>
            <p:cNvPr id="663" name="Google Shape;663;p67"/>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7"/>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7"/>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7"/>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67"/>
          <p:cNvSpPr/>
          <p:nvPr/>
        </p:nvSpPr>
        <p:spPr>
          <a:xfrm>
            <a:off x="1205471" y="1298164"/>
            <a:ext cx="287256" cy="287226"/>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1"/>
          <p:cNvSpPr txBox="1">
            <a:spLocks noGrp="1"/>
          </p:cNvSpPr>
          <p:nvPr>
            <p:ph type="title"/>
          </p:nvPr>
        </p:nvSpPr>
        <p:spPr>
          <a:xfrm>
            <a:off x="638375" y="377925"/>
            <a:ext cx="35766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MOTIVATION</a:t>
            </a:r>
            <a:endParaRPr sz="3500" u="sng"/>
          </a:p>
        </p:txBody>
      </p:sp>
      <p:grpSp>
        <p:nvGrpSpPr>
          <p:cNvPr id="214" name="Google Shape;214;p41"/>
          <p:cNvGrpSpPr/>
          <p:nvPr/>
        </p:nvGrpSpPr>
        <p:grpSpPr>
          <a:xfrm>
            <a:off x="1422148" y="2648036"/>
            <a:ext cx="580450" cy="548407"/>
            <a:chOff x="3996113" y="4291176"/>
            <a:chExt cx="336512" cy="335048"/>
          </a:xfrm>
        </p:grpSpPr>
        <p:sp>
          <p:nvSpPr>
            <p:cNvPr id="215" name="Google Shape;215;p41"/>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1"/>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1"/>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1"/>
          <p:cNvGrpSpPr/>
          <p:nvPr/>
        </p:nvGrpSpPr>
        <p:grpSpPr>
          <a:xfrm>
            <a:off x="4039146" y="2648024"/>
            <a:ext cx="580444" cy="548439"/>
            <a:chOff x="1756921" y="1509739"/>
            <a:chExt cx="345997" cy="345997"/>
          </a:xfrm>
        </p:grpSpPr>
        <p:sp>
          <p:nvSpPr>
            <p:cNvPr id="219" name="Google Shape;219;p41"/>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1"/>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1"/>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1"/>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1"/>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1"/>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1"/>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1"/>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1"/>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1"/>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1"/>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1"/>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1"/>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1"/>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1"/>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1"/>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41"/>
          <p:cNvGrpSpPr/>
          <p:nvPr/>
        </p:nvGrpSpPr>
        <p:grpSpPr>
          <a:xfrm>
            <a:off x="6656252" y="2722967"/>
            <a:ext cx="666112" cy="548432"/>
            <a:chOff x="3094217" y="1976585"/>
            <a:chExt cx="350198" cy="350548"/>
          </a:xfrm>
        </p:grpSpPr>
        <p:sp>
          <p:nvSpPr>
            <p:cNvPr id="237" name="Google Shape;237;p41"/>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1"/>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1"/>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1"/>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1"/>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1"/>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1"/>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1"/>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1"/>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1"/>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1"/>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 name="Google Shape;250;p41"/>
          <p:cNvPicPr preferRelativeResize="0"/>
          <p:nvPr/>
        </p:nvPicPr>
        <p:blipFill>
          <a:blip r:embed="rId3">
            <a:alphaModFix amt="66000"/>
          </a:blip>
          <a:stretch>
            <a:fillRect/>
          </a:stretch>
        </p:blipFill>
        <p:spPr>
          <a:xfrm>
            <a:off x="638375" y="1206701"/>
            <a:ext cx="6036474" cy="3580950"/>
          </a:xfrm>
          <a:prstGeom prst="rect">
            <a:avLst/>
          </a:prstGeom>
          <a:noFill/>
          <a:ln>
            <a:noFill/>
          </a:ln>
          <a:effectLst>
            <a:outerShdw blurRad="57150" dist="19050" dir="5400000" algn="bl" rotWithShape="0">
              <a:srgbClr val="F3F3F3"/>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8"/>
          <p:cNvSpPr txBox="1">
            <a:spLocks noGrp="1"/>
          </p:cNvSpPr>
          <p:nvPr>
            <p:ph type="title"/>
          </p:nvPr>
        </p:nvSpPr>
        <p:spPr>
          <a:xfrm>
            <a:off x="938500" y="445025"/>
            <a:ext cx="75069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COUNTRY PAIRS WITH THE BIGGEST CHANGES IN PASSENGER NUMBERS</a:t>
            </a:r>
            <a:endParaRPr/>
          </a:p>
        </p:txBody>
      </p:sp>
      <p:cxnSp>
        <p:nvCxnSpPr>
          <p:cNvPr id="673" name="Google Shape;673;p68"/>
          <p:cNvCxnSpPr/>
          <p:nvPr/>
        </p:nvCxnSpPr>
        <p:spPr>
          <a:xfrm>
            <a:off x="1026200" y="414022"/>
            <a:ext cx="5847000" cy="7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674" name="Google Shape;674;p68"/>
          <p:cNvGraphicFramePr/>
          <p:nvPr/>
        </p:nvGraphicFramePr>
        <p:xfrm>
          <a:off x="440375" y="2196900"/>
          <a:ext cx="3000000" cy="3000000"/>
        </p:xfrm>
        <a:graphic>
          <a:graphicData uri="http://schemas.openxmlformats.org/drawingml/2006/table">
            <a:tbl>
              <a:tblPr>
                <a:noFill/>
                <a:tableStyleId>{5935A561-2976-4E1C-85C4-B0F233CE8BF3}</a:tableStyleId>
              </a:tblPr>
              <a:tblGrid>
                <a:gridCol w="1999875">
                  <a:extLst>
                    <a:ext uri="{9D8B030D-6E8A-4147-A177-3AD203B41FA5}">
                      <a16:colId xmlns:a16="http://schemas.microsoft.com/office/drawing/2014/main" val="20000"/>
                    </a:ext>
                  </a:extLst>
                </a:gridCol>
                <a:gridCol w="1934775">
                  <a:extLst>
                    <a:ext uri="{9D8B030D-6E8A-4147-A177-3AD203B41FA5}">
                      <a16:colId xmlns:a16="http://schemas.microsoft.com/office/drawing/2014/main" val="20001"/>
                    </a:ext>
                  </a:extLst>
                </a:gridCol>
              </a:tblGrid>
              <a:tr h="627075">
                <a:tc>
                  <a:txBody>
                    <a:bodyPr/>
                    <a:lstStyle/>
                    <a:p>
                      <a:pPr marL="0" lvl="0" indent="0" algn="ctr" rtl="0">
                        <a:spcBef>
                          <a:spcPts val="0"/>
                        </a:spcBef>
                        <a:spcAft>
                          <a:spcPts val="0"/>
                        </a:spcAft>
                        <a:buNone/>
                      </a:pPr>
                      <a:r>
                        <a:rPr lang="en">
                          <a:solidFill>
                            <a:schemeClr val="dk1"/>
                          </a:solidFill>
                          <a:latin typeface="Montserrat ExtraBold"/>
                          <a:ea typeface="Montserrat ExtraBold"/>
                          <a:cs typeface="Montserrat ExtraBold"/>
                          <a:sym typeface="Montserrat ExtraBold"/>
                        </a:rPr>
                        <a:t>Country pair</a:t>
                      </a:r>
                      <a:endParaRPr>
                        <a:solidFill>
                          <a:schemeClr val="dk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Annual Growth %</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extLst>
                  <a:ext uri="{0D108BD9-81ED-4DB2-BD59-A6C34878D82A}">
                    <a16:rowId xmlns:a16="http://schemas.microsoft.com/office/drawing/2014/main" val="10000"/>
                  </a:ext>
                </a:extLst>
              </a:tr>
              <a:tr h="639200">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India - UAE</a:t>
                      </a:r>
                      <a:endParaRPr>
                        <a:solidFill>
                          <a:schemeClr val="lt1"/>
                        </a:solidFill>
                        <a:latin typeface="Montserrat ExtraBold"/>
                        <a:ea typeface="Montserrat ExtraBold"/>
                        <a:cs typeface="Montserrat ExtraBold"/>
                        <a:sym typeface="Montserrat ExtraBold"/>
                      </a:endParaRPr>
                    </a:p>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8.1%</a:t>
                      </a:r>
                      <a:endParaRPr b="1">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62707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China - Thailand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6.2%</a:t>
                      </a:r>
                      <a:endParaRPr b="1">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62707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China - Japan</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5.0%</a:t>
                      </a:r>
                      <a:endParaRPr b="1">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75" name="Google Shape;675;p68"/>
          <p:cNvSpPr txBox="1">
            <a:spLocks noGrp="1"/>
          </p:cNvSpPr>
          <p:nvPr>
            <p:ph type="title" idx="4294967295"/>
          </p:nvPr>
        </p:nvSpPr>
        <p:spPr>
          <a:xfrm>
            <a:off x="648874" y="1593525"/>
            <a:ext cx="32589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Montserrat"/>
                <a:ea typeface="Montserrat"/>
                <a:cs typeface="Montserrat"/>
                <a:sym typeface="Montserrat"/>
              </a:rPr>
              <a:t>International Market</a:t>
            </a:r>
            <a:endParaRPr sz="1900">
              <a:latin typeface="Montserrat"/>
              <a:ea typeface="Montserrat"/>
              <a:cs typeface="Montserrat"/>
              <a:sym typeface="Montserrat"/>
            </a:endParaRPr>
          </a:p>
        </p:txBody>
      </p:sp>
      <p:sp>
        <p:nvSpPr>
          <p:cNvPr id="676" name="Google Shape;676;p68"/>
          <p:cNvSpPr txBox="1">
            <a:spLocks noGrp="1"/>
          </p:cNvSpPr>
          <p:nvPr>
            <p:ph type="title" idx="4294967295"/>
          </p:nvPr>
        </p:nvSpPr>
        <p:spPr>
          <a:xfrm>
            <a:off x="4659924" y="1593525"/>
            <a:ext cx="32589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Montserrat"/>
                <a:ea typeface="Montserrat"/>
                <a:cs typeface="Montserrat"/>
                <a:sym typeface="Montserrat"/>
              </a:rPr>
              <a:t>Domestic Market</a:t>
            </a:r>
            <a:endParaRPr sz="1900">
              <a:latin typeface="Montserrat"/>
              <a:ea typeface="Montserrat"/>
              <a:cs typeface="Montserrat"/>
              <a:sym typeface="Montserrat"/>
            </a:endParaRPr>
          </a:p>
        </p:txBody>
      </p:sp>
      <p:graphicFrame>
        <p:nvGraphicFramePr>
          <p:cNvPr id="677" name="Google Shape;677;p68"/>
          <p:cNvGraphicFramePr/>
          <p:nvPr/>
        </p:nvGraphicFramePr>
        <p:xfrm>
          <a:off x="4659925" y="2141888"/>
          <a:ext cx="3000000" cy="3000000"/>
        </p:xfrm>
        <a:graphic>
          <a:graphicData uri="http://schemas.openxmlformats.org/drawingml/2006/table">
            <a:tbl>
              <a:tblPr>
                <a:noFill/>
                <a:tableStyleId>{5935A561-2976-4E1C-85C4-B0F233CE8BF3}</a:tableStyleId>
              </a:tblPr>
              <a:tblGrid>
                <a:gridCol w="2170025">
                  <a:extLst>
                    <a:ext uri="{9D8B030D-6E8A-4147-A177-3AD203B41FA5}">
                      <a16:colId xmlns:a16="http://schemas.microsoft.com/office/drawing/2014/main" val="20000"/>
                    </a:ext>
                  </a:extLst>
                </a:gridCol>
                <a:gridCol w="2099375">
                  <a:extLst>
                    <a:ext uri="{9D8B030D-6E8A-4147-A177-3AD203B41FA5}">
                      <a16:colId xmlns:a16="http://schemas.microsoft.com/office/drawing/2014/main" val="20001"/>
                    </a:ext>
                  </a:extLst>
                </a:gridCol>
              </a:tblGrid>
              <a:tr h="662775">
                <a:tc>
                  <a:txBody>
                    <a:bodyPr/>
                    <a:lstStyle/>
                    <a:p>
                      <a:pPr marL="0" lvl="0" indent="0" algn="ctr" rtl="0">
                        <a:spcBef>
                          <a:spcPts val="0"/>
                        </a:spcBef>
                        <a:spcAft>
                          <a:spcPts val="0"/>
                        </a:spcAft>
                        <a:buNone/>
                      </a:pPr>
                      <a:r>
                        <a:rPr lang="en">
                          <a:solidFill>
                            <a:schemeClr val="dk1"/>
                          </a:solidFill>
                          <a:latin typeface="Montserrat ExtraBold"/>
                          <a:ea typeface="Montserrat ExtraBold"/>
                          <a:cs typeface="Montserrat ExtraBold"/>
                          <a:sym typeface="Montserrat ExtraBold"/>
                        </a:rPr>
                        <a:t>Country pair</a:t>
                      </a:r>
                      <a:endParaRPr>
                        <a:solidFill>
                          <a:schemeClr val="dk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Annual Growth %</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85D5E6"/>
                    </a:solidFill>
                  </a:tcPr>
                </a:tc>
                <a:extLst>
                  <a:ext uri="{0D108BD9-81ED-4DB2-BD59-A6C34878D82A}">
                    <a16:rowId xmlns:a16="http://schemas.microsoft.com/office/drawing/2014/main" val="10000"/>
                  </a:ext>
                </a:extLst>
              </a:tr>
              <a:tr h="67557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Within India</a:t>
                      </a:r>
                      <a:endParaRPr>
                        <a:solidFill>
                          <a:schemeClr val="lt1"/>
                        </a:solidFill>
                        <a:latin typeface="Montserrat ExtraBold"/>
                        <a:ea typeface="Montserrat ExtraBold"/>
                        <a:cs typeface="Montserrat ExtraBold"/>
                        <a:sym typeface="Montserrat ExtraBold"/>
                      </a:endParaRPr>
                    </a:p>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rgbClr val="FFAB40"/>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7.2%</a:t>
                      </a:r>
                      <a:endParaRPr b="1">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66277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Within China</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5.3%</a:t>
                      </a:r>
                      <a:endParaRPr b="1">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66277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Within US</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alpha val="0"/>
                        </a:srgbClr>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9"/>
          <p:cNvSpPr txBox="1">
            <a:spLocks noGrp="1"/>
          </p:cNvSpPr>
          <p:nvPr>
            <p:ph type="title"/>
          </p:nvPr>
        </p:nvSpPr>
        <p:spPr>
          <a:xfrm>
            <a:off x="938500" y="445025"/>
            <a:ext cx="61560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IATA PAX Forecast infographic</a:t>
            </a:r>
            <a:endParaRPr/>
          </a:p>
          <a:p>
            <a:pPr marL="0" lvl="0" indent="0" algn="l" rtl="0">
              <a:spcBef>
                <a:spcPts val="0"/>
              </a:spcBef>
              <a:spcAft>
                <a:spcPts val="0"/>
              </a:spcAft>
              <a:buNone/>
            </a:pPr>
            <a:endParaRPr/>
          </a:p>
        </p:txBody>
      </p:sp>
      <p:pic>
        <p:nvPicPr>
          <p:cNvPr id="683" name="Google Shape;683;p69"/>
          <p:cNvPicPr preferRelativeResize="0"/>
          <p:nvPr/>
        </p:nvPicPr>
        <p:blipFill>
          <a:blip r:embed="rId3">
            <a:alphaModFix/>
          </a:blip>
          <a:stretch>
            <a:fillRect/>
          </a:stretch>
        </p:blipFill>
        <p:spPr>
          <a:xfrm>
            <a:off x="345900" y="1619450"/>
            <a:ext cx="3895725" cy="3171825"/>
          </a:xfrm>
          <a:prstGeom prst="rect">
            <a:avLst/>
          </a:prstGeom>
          <a:noFill/>
          <a:ln>
            <a:noFill/>
          </a:ln>
        </p:spPr>
      </p:pic>
      <p:pic>
        <p:nvPicPr>
          <p:cNvPr id="684" name="Google Shape;684;p69"/>
          <p:cNvPicPr preferRelativeResize="0"/>
          <p:nvPr/>
        </p:nvPicPr>
        <p:blipFill>
          <a:blip r:embed="rId4">
            <a:alphaModFix/>
          </a:blip>
          <a:stretch>
            <a:fillRect/>
          </a:stretch>
        </p:blipFill>
        <p:spPr>
          <a:xfrm>
            <a:off x="4474650" y="1619450"/>
            <a:ext cx="4194475" cy="26081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70"/>
          <p:cNvSpPr txBox="1">
            <a:spLocks noGrp="1"/>
          </p:cNvSpPr>
          <p:nvPr>
            <p:ph type="title"/>
          </p:nvPr>
        </p:nvSpPr>
        <p:spPr>
          <a:xfrm>
            <a:off x="456825" y="445025"/>
            <a:ext cx="7122000" cy="941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a:latin typeface="Montserrat"/>
                <a:ea typeface="Montserrat"/>
                <a:cs typeface="Montserrat"/>
                <a:sym typeface="Montserrat"/>
              </a:rPr>
              <a:t>Aviation 2030 - Disruption and its implications for the aviation sector</a:t>
            </a:r>
            <a:endParaRPr/>
          </a:p>
          <a:p>
            <a:pPr marL="0" lvl="0" indent="0" algn="l" rtl="0">
              <a:spcBef>
                <a:spcPts val="1000"/>
              </a:spcBef>
              <a:spcAft>
                <a:spcPts val="0"/>
              </a:spcAft>
              <a:buNone/>
            </a:pPr>
            <a:endParaRPr/>
          </a:p>
        </p:txBody>
      </p:sp>
      <p:pic>
        <p:nvPicPr>
          <p:cNvPr id="690" name="Google Shape;690;p70"/>
          <p:cNvPicPr preferRelativeResize="0"/>
          <p:nvPr/>
        </p:nvPicPr>
        <p:blipFill>
          <a:blip r:embed="rId3">
            <a:alphaModFix/>
          </a:blip>
          <a:stretch>
            <a:fillRect/>
          </a:stretch>
        </p:blipFill>
        <p:spPr>
          <a:xfrm>
            <a:off x="1485875" y="1569250"/>
            <a:ext cx="5717400" cy="2932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71"/>
          <p:cNvPicPr preferRelativeResize="0"/>
          <p:nvPr/>
        </p:nvPicPr>
        <p:blipFill>
          <a:blip r:embed="rId3">
            <a:alphaModFix/>
          </a:blip>
          <a:stretch>
            <a:fillRect/>
          </a:stretch>
        </p:blipFill>
        <p:spPr>
          <a:xfrm>
            <a:off x="4079100" y="1538825"/>
            <a:ext cx="4892675" cy="2664075"/>
          </a:xfrm>
          <a:prstGeom prst="rect">
            <a:avLst/>
          </a:prstGeom>
          <a:noFill/>
          <a:ln>
            <a:noFill/>
          </a:ln>
        </p:spPr>
      </p:pic>
      <p:pic>
        <p:nvPicPr>
          <p:cNvPr id="696" name="Google Shape;696;p71"/>
          <p:cNvPicPr preferRelativeResize="0"/>
          <p:nvPr/>
        </p:nvPicPr>
        <p:blipFill>
          <a:blip r:embed="rId4">
            <a:alphaModFix/>
          </a:blip>
          <a:stretch>
            <a:fillRect/>
          </a:stretch>
        </p:blipFill>
        <p:spPr>
          <a:xfrm>
            <a:off x="152400" y="1538825"/>
            <a:ext cx="3720300" cy="3295125"/>
          </a:xfrm>
          <a:prstGeom prst="rect">
            <a:avLst/>
          </a:prstGeom>
          <a:noFill/>
          <a:ln>
            <a:noFill/>
          </a:ln>
        </p:spPr>
      </p:pic>
      <p:sp>
        <p:nvSpPr>
          <p:cNvPr id="697" name="Google Shape;697;p71"/>
          <p:cNvSpPr txBox="1">
            <a:spLocks noGrp="1"/>
          </p:cNvSpPr>
          <p:nvPr>
            <p:ph type="title"/>
          </p:nvPr>
        </p:nvSpPr>
        <p:spPr>
          <a:xfrm>
            <a:off x="938500" y="445025"/>
            <a:ext cx="7122000" cy="941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a:latin typeface="Montserrat"/>
                <a:ea typeface="Montserrat"/>
                <a:cs typeface="Montserrat"/>
                <a:sym typeface="Montserrat"/>
              </a:rPr>
              <a:t>Aviation 2030 - Disruption and its implications for the aviation sector</a:t>
            </a:r>
            <a:endParaRPr/>
          </a:p>
          <a:p>
            <a:pPr marL="0" lvl="0" indent="0" algn="l" rtl="0">
              <a:spcBef>
                <a:spcPts val="100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2"/>
          <p:cNvSpPr txBox="1">
            <a:spLocks noGrp="1"/>
          </p:cNvSpPr>
          <p:nvPr>
            <p:ph type="title"/>
          </p:nvPr>
        </p:nvSpPr>
        <p:spPr>
          <a:xfrm>
            <a:off x="176500" y="206900"/>
            <a:ext cx="7122000" cy="941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a:latin typeface="Montserrat"/>
                <a:ea typeface="Montserrat"/>
                <a:cs typeface="Montserrat"/>
                <a:sym typeface="Montserrat"/>
              </a:rPr>
              <a:t>IATA - Future of Aviation Industry 2035</a:t>
            </a:r>
            <a:endParaRPr/>
          </a:p>
          <a:p>
            <a:pPr marL="0" lvl="0" indent="0" algn="l" rtl="0">
              <a:spcBef>
                <a:spcPts val="1000"/>
              </a:spcBef>
              <a:spcAft>
                <a:spcPts val="0"/>
              </a:spcAft>
              <a:buNone/>
            </a:pPr>
            <a:endParaRPr/>
          </a:p>
        </p:txBody>
      </p:sp>
      <p:pic>
        <p:nvPicPr>
          <p:cNvPr id="703" name="Google Shape;703;p72"/>
          <p:cNvPicPr preferRelativeResize="0"/>
          <p:nvPr/>
        </p:nvPicPr>
        <p:blipFill>
          <a:blip r:embed="rId3">
            <a:alphaModFix/>
          </a:blip>
          <a:stretch>
            <a:fillRect/>
          </a:stretch>
        </p:blipFill>
        <p:spPr>
          <a:xfrm>
            <a:off x="235725" y="1073955"/>
            <a:ext cx="5026850" cy="3773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3"/>
          <p:cNvSpPr txBox="1">
            <a:spLocks noGrp="1"/>
          </p:cNvSpPr>
          <p:nvPr>
            <p:ph type="title"/>
          </p:nvPr>
        </p:nvSpPr>
        <p:spPr>
          <a:xfrm>
            <a:off x="176500" y="206900"/>
            <a:ext cx="7122000" cy="941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a:latin typeface="Montserrat"/>
                <a:ea typeface="Montserrat"/>
                <a:cs typeface="Montserrat"/>
                <a:sym typeface="Montserrat"/>
              </a:rPr>
              <a:t>IATA - Future of Aviation Industry 2035</a:t>
            </a:r>
            <a:endParaRPr/>
          </a:p>
          <a:p>
            <a:pPr marL="0" lvl="0" indent="0" algn="l" rtl="0">
              <a:spcBef>
                <a:spcPts val="1000"/>
              </a:spcBef>
              <a:spcAft>
                <a:spcPts val="0"/>
              </a:spcAft>
              <a:buNone/>
            </a:pPr>
            <a:endParaRPr/>
          </a:p>
        </p:txBody>
      </p:sp>
      <p:pic>
        <p:nvPicPr>
          <p:cNvPr id="709" name="Google Shape;709;p73"/>
          <p:cNvPicPr preferRelativeResize="0"/>
          <p:nvPr/>
        </p:nvPicPr>
        <p:blipFill>
          <a:blip r:embed="rId3">
            <a:alphaModFix/>
          </a:blip>
          <a:stretch>
            <a:fillRect/>
          </a:stretch>
        </p:blipFill>
        <p:spPr>
          <a:xfrm>
            <a:off x="176500" y="998650"/>
            <a:ext cx="7205675" cy="3808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4"/>
          <p:cNvSpPr txBox="1">
            <a:spLocks noGrp="1"/>
          </p:cNvSpPr>
          <p:nvPr>
            <p:ph type="title"/>
          </p:nvPr>
        </p:nvSpPr>
        <p:spPr>
          <a:xfrm>
            <a:off x="176500" y="206900"/>
            <a:ext cx="8277000" cy="941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a:latin typeface="Montserrat"/>
                <a:ea typeface="Montserrat"/>
                <a:cs typeface="Montserrat"/>
                <a:sym typeface="Montserrat"/>
              </a:rPr>
              <a:t>The future: Aviation Benefits Beyond Borders</a:t>
            </a:r>
            <a:endParaRPr/>
          </a:p>
          <a:p>
            <a:pPr marL="0" lvl="0" indent="0" algn="l" rtl="0">
              <a:spcBef>
                <a:spcPts val="1000"/>
              </a:spcBef>
              <a:spcAft>
                <a:spcPts val="0"/>
              </a:spcAft>
              <a:buNone/>
            </a:pPr>
            <a:endParaRPr/>
          </a:p>
        </p:txBody>
      </p:sp>
      <p:pic>
        <p:nvPicPr>
          <p:cNvPr id="715" name="Google Shape;715;p74"/>
          <p:cNvPicPr preferRelativeResize="0"/>
          <p:nvPr/>
        </p:nvPicPr>
        <p:blipFill>
          <a:blip r:embed="rId3">
            <a:alphaModFix/>
          </a:blip>
          <a:stretch>
            <a:fillRect/>
          </a:stretch>
        </p:blipFill>
        <p:spPr>
          <a:xfrm>
            <a:off x="176500" y="895875"/>
            <a:ext cx="5276575" cy="2315225"/>
          </a:xfrm>
          <a:prstGeom prst="rect">
            <a:avLst/>
          </a:prstGeom>
          <a:noFill/>
          <a:ln>
            <a:noFill/>
          </a:ln>
        </p:spPr>
      </p:pic>
      <p:pic>
        <p:nvPicPr>
          <p:cNvPr id="716" name="Google Shape;716;p74"/>
          <p:cNvPicPr preferRelativeResize="0"/>
          <p:nvPr/>
        </p:nvPicPr>
        <p:blipFill>
          <a:blip r:embed="rId4">
            <a:alphaModFix/>
          </a:blip>
          <a:stretch>
            <a:fillRect/>
          </a:stretch>
        </p:blipFill>
        <p:spPr>
          <a:xfrm>
            <a:off x="152400" y="3292075"/>
            <a:ext cx="5300675" cy="16716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5"/>
          <p:cNvSpPr txBox="1">
            <a:spLocks noGrp="1"/>
          </p:cNvSpPr>
          <p:nvPr>
            <p:ph type="title"/>
          </p:nvPr>
        </p:nvSpPr>
        <p:spPr>
          <a:xfrm>
            <a:off x="938500" y="85250"/>
            <a:ext cx="4629300" cy="52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722" name="Google Shape;722;p75"/>
          <p:cNvSpPr txBox="1">
            <a:spLocks noGrp="1"/>
          </p:cNvSpPr>
          <p:nvPr>
            <p:ph type="body" idx="1"/>
          </p:nvPr>
        </p:nvSpPr>
        <p:spPr>
          <a:xfrm>
            <a:off x="464700" y="679900"/>
            <a:ext cx="8214600" cy="54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t>Cassidy, Ian. (2018). Applying Predictive Analytics to Flight Delays. Retrieved May 8th 2021 from: https://engineering.upside.com/applying-predictive-analytics-to-flight-delays-85413ca4939f </a:t>
            </a:r>
            <a:endParaRPr sz="800"/>
          </a:p>
          <a:p>
            <a:pPr marL="0" lvl="0" indent="0" algn="l" rtl="0">
              <a:spcBef>
                <a:spcPts val="1600"/>
              </a:spcBef>
              <a:spcAft>
                <a:spcPts val="0"/>
              </a:spcAft>
              <a:buNone/>
            </a:pPr>
            <a:r>
              <a:rPr lang="en" sz="800"/>
              <a:t>Berti, Adeli. (2020). Roundtable: what should the future of aviation look like? Retrieved May 8th 2021 from: https://www.airport-technology.com/features/aviation-future-covid-19/  </a:t>
            </a:r>
            <a:endParaRPr sz="800"/>
          </a:p>
          <a:p>
            <a:pPr marL="0" lvl="0" indent="0" algn="l" rtl="0">
              <a:spcBef>
                <a:spcPts val="1600"/>
              </a:spcBef>
              <a:spcAft>
                <a:spcPts val="0"/>
              </a:spcAft>
              <a:buNone/>
            </a:pPr>
            <a:r>
              <a:rPr lang="en" sz="800"/>
              <a:t>Bureau of Transportation Statistics. (n.d.). On-Time Performance - Reporting Operating Carrier Flight Delays at a Glance. Retrieved May 8th 2021 from: https://www.transtats.bts.gov/HomeDrillChart.asp </a:t>
            </a:r>
            <a:endParaRPr sz="800"/>
          </a:p>
          <a:p>
            <a:pPr marL="0" lvl="0" indent="0" algn="l" rtl="0">
              <a:spcBef>
                <a:spcPts val="1600"/>
              </a:spcBef>
              <a:spcAft>
                <a:spcPts val="0"/>
              </a:spcAft>
              <a:buNone/>
            </a:pPr>
            <a:r>
              <a:rPr lang="en" sz="800"/>
              <a:t>Cheng et al. (2019). Study of Flight Departure Delay and Causal Factor Using Spatial Analysis. Retrieved May 8th 2021 from:  https://www.hindawi.com/journals/jat/2019/3525912/ </a:t>
            </a:r>
            <a:endParaRPr sz="800"/>
          </a:p>
          <a:p>
            <a:pPr marL="0" lvl="0" indent="0" algn="l" rtl="0">
              <a:spcBef>
                <a:spcPts val="1600"/>
              </a:spcBef>
              <a:spcAft>
                <a:spcPts val="0"/>
              </a:spcAft>
              <a:buNone/>
            </a:pPr>
            <a:r>
              <a:rPr lang="en" sz="800"/>
              <a:t>del Pecho et al. (2020). Building a flight delay prediction model with machine learning. Retrieved May 8th 2021 from: https://developers.amadeus.com/blog/flight-delay-prediction-machine-learning </a:t>
            </a:r>
            <a:endParaRPr sz="800"/>
          </a:p>
          <a:p>
            <a:pPr marL="0" lvl="0" indent="0" algn="l" rtl="0">
              <a:spcBef>
                <a:spcPts val="1600"/>
              </a:spcBef>
              <a:spcAft>
                <a:spcPts val="0"/>
              </a:spcAft>
              <a:buNone/>
            </a:pPr>
            <a:r>
              <a:rPr lang="en" sz="800"/>
              <a:t>IATA. (n.d.). Future of Aviation Industry 2035. Retrieved May 8th 2021 from:  https://www.iata.org/contentassets/690df4ddf39b47b5a075bb5dff30e1d8/iata-future-airline-industry-pdf.pdf </a:t>
            </a:r>
            <a:endParaRPr sz="800"/>
          </a:p>
          <a:p>
            <a:pPr marL="0" lvl="0" indent="0" algn="l" rtl="0">
              <a:spcBef>
                <a:spcPts val="1600"/>
              </a:spcBef>
              <a:spcAft>
                <a:spcPts val="0"/>
              </a:spcAft>
              <a:buNone/>
            </a:pPr>
            <a:r>
              <a:rPr lang="en" sz="800"/>
              <a:t>IATA. (n.d.). PAX Forecast infographic. Retrieved May 8th 2021 from:  https://www.iata.org/contentassets/e938e150c0f547449c1093239597cc18/pax-forecast-infographic-2020-final.pdf </a:t>
            </a:r>
            <a:endParaRPr sz="800"/>
          </a:p>
          <a:p>
            <a:pPr marL="0" lvl="0" indent="0" algn="l" rtl="0">
              <a:spcBef>
                <a:spcPts val="1600"/>
              </a:spcBef>
              <a:spcAft>
                <a:spcPts val="0"/>
              </a:spcAft>
              <a:buNone/>
            </a:pPr>
            <a:r>
              <a:rPr lang="en" sz="800"/>
              <a:t>ICAO. (n.d.). ICAO Strategic Objective Economic Development of Air Transport. Retrieved May 8th 2021 from: https://aerolatinnews.com/destacado/2036-forecast-reveals-air-passengers-will-nearly-double-to-7-8-billion/ </a:t>
            </a:r>
            <a:endParaRPr sz="800"/>
          </a:p>
          <a:p>
            <a:pPr marL="0" lvl="0" indent="0" algn="l" rtl="0">
              <a:spcBef>
                <a:spcPts val="1600"/>
              </a:spcBef>
              <a:spcAft>
                <a:spcPts val="0"/>
              </a:spcAft>
              <a:buNone/>
            </a:pPr>
            <a:r>
              <a:rPr lang="en"/>
              <a:t>I</a:t>
            </a:r>
            <a:r>
              <a:rPr lang="en" sz="800"/>
              <a:t>CAO. (n.d). Future of Aviation. Retrieved May 8th 2021 from:  https://www.icao.int/Meetings/FutureOfAviation/Pages/default.aspx </a:t>
            </a:r>
            <a:endParaRPr sz="800"/>
          </a:p>
          <a:p>
            <a:pPr marL="0" lvl="0" indent="0" algn="l" rtl="0">
              <a:spcBef>
                <a:spcPts val="1600"/>
              </a:spcBef>
              <a:spcAft>
                <a:spcPts val="0"/>
              </a:spcAft>
              <a:buNone/>
            </a:pPr>
            <a:r>
              <a:rPr lang="en" sz="800"/>
              <a:t>Grasso, Ilaria. (2020). Q&amp;A: in conversation with new ACI director-general Luis Felipe de Oliveira. Retrieved May 8th 2021 from:   https://www.airport-technology.com/features/conversation-new-aci-director-general-luis-felipe-oliveira/ </a:t>
            </a:r>
            <a:endParaRPr sz="800"/>
          </a:p>
          <a:p>
            <a:pPr marL="0" lvl="0" indent="0" algn="l" rtl="0">
              <a:spcBef>
                <a:spcPts val="1600"/>
              </a:spcBef>
              <a:spcAft>
                <a:spcPts val="0"/>
              </a:spcAft>
              <a:buNone/>
            </a:pPr>
            <a:r>
              <a:rPr lang="en" sz="800"/>
              <a:t>Herbas, Javier. (2020). Using Machine Learning to Predict Flight Delays. Retrieved May 8th 2021 from:  https://medium.com/analytics-vidhya/using-machine-learning-to-predict-flight-delays-e8a50b0bb64c </a:t>
            </a:r>
            <a:endParaRPr sz="800"/>
          </a:p>
          <a:p>
            <a:pPr marL="0" lvl="0" indent="0" algn="l" rtl="0">
              <a:spcBef>
                <a:spcPts val="1600"/>
              </a:spcBef>
              <a:spcAft>
                <a:spcPts val="0"/>
              </a:spcAft>
              <a:buNone/>
            </a:pPr>
            <a:endParaRPr sz="800"/>
          </a:p>
          <a:p>
            <a:pPr marL="0" lvl="0" indent="0" algn="l" rtl="0">
              <a:spcBef>
                <a:spcPts val="1600"/>
              </a:spcBef>
              <a:spcAft>
                <a:spcPts val="0"/>
              </a:spcAft>
              <a:buNone/>
            </a:pPr>
            <a:endParaRPr sz="800"/>
          </a:p>
          <a:p>
            <a:pPr marL="0" lvl="0" indent="0" algn="l" rtl="0">
              <a:spcBef>
                <a:spcPts val="1600"/>
              </a:spcBef>
              <a:spcAft>
                <a:spcPts val="0"/>
              </a:spcAft>
              <a:buNone/>
            </a:pPr>
            <a:endParaRPr sz="1000"/>
          </a:p>
          <a:p>
            <a:pPr marL="0" lvl="0" indent="0" algn="l" rtl="0">
              <a:spcBef>
                <a:spcPts val="1600"/>
              </a:spcBef>
              <a:spcAft>
                <a:spcPts val="1600"/>
              </a:spcAft>
              <a:buNone/>
            </a:pPr>
            <a:endParaRPr sz="1000"/>
          </a:p>
        </p:txBody>
      </p:sp>
      <p:cxnSp>
        <p:nvCxnSpPr>
          <p:cNvPr id="723" name="Google Shape;723;p75"/>
          <p:cNvCxnSpPr/>
          <p:nvPr/>
        </p:nvCxnSpPr>
        <p:spPr>
          <a:xfrm>
            <a:off x="938500" y="606947"/>
            <a:ext cx="2216700" cy="12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729" name="Google Shape;729;p76"/>
          <p:cNvSpPr txBox="1">
            <a:spLocks noGrp="1"/>
          </p:cNvSpPr>
          <p:nvPr>
            <p:ph type="body" idx="1"/>
          </p:nvPr>
        </p:nvSpPr>
        <p:spPr>
          <a:xfrm>
            <a:off x="287550" y="940375"/>
            <a:ext cx="8597700" cy="39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t>
            </a:r>
            <a:r>
              <a:rPr lang="en" sz="800"/>
              <a:t>CAO. (n.d). Future of Aviation. Retrieved May 8th 2021 from:  https://www.icao.int/Meetings/FutureOfAviation/Pages/default.aspx </a:t>
            </a:r>
            <a:endParaRPr sz="800"/>
          </a:p>
          <a:p>
            <a:pPr marL="0" lvl="0" indent="0" algn="l" rtl="0">
              <a:spcBef>
                <a:spcPts val="1600"/>
              </a:spcBef>
              <a:spcAft>
                <a:spcPts val="0"/>
              </a:spcAft>
              <a:buNone/>
            </a:pPr>
            <a:r>
              <a:rPr lang="en" sz="800"/>
              <a:t>Grasso, Ilaria. (2020). Q&amp;A: in conversation with new ACI director-general Luis Felipe de Oliveira. Retrieved May 8th 2021 from:   https://www.airport-technology.com/features/conversation-new-aci-director-general-luis-felipe-oliveira/ </a:t>
            </a:r>
            <a:endParaRPr sz="800"/>
          </a:p>
          <a:p>
            <a:pPr marL="0" lvl="0" indent="0" algn="l" rtl="0">
              <a:spcBef>
                <a:spcPts val="1600"/>
              </a:spcBef>
              <a:spcAft>
                <a:spcPts val="0"/>
              </a:spcAft>
              <a:buNone/>
            </a:pPr>
            <a:r>
              <a:rPr lang="en" sz="800"/>
              <a:t>Herbas, Javier. (2020). Using Machine Learning to Predict Flight Delays. Retrieved May 8th 2021 from:  https://medium.com/analytics-vidhya/using-machine-learning-to-predict-flight-delays-e8a50b0bb64c </a:t>
            </a:r>
            <a:endParaRPr sz="800"/>
          </a:p>
          <a:p>
            <a:pPr marL="0" lvl="0" indent="0" algn="l" rtl="0">
              <a:spcBef>
                <a:spcPts val="1600"/>
              </a:spcBef>
              <a:spcAft>
                <a:spcPts val="0"/>
              </a:spcAft>
              <a:buNone/>
            </a:pPr>
            <a:r>
              <a:rPr lang="en" sz="800"/>
              <a:t>KPMG. (n.d.). Aviation 2030 - Disruption and its implications for the aviation sector. Retrieved May 8th 2021 from:  https://assets.kpmg/content/dam/kpmg/xx/pdf/2019/12/aviation-2030.pdf </a:t>
            </a:r>
            <a:endParaRPr sz="800"/>
          </a:p>
          <a:p>
            <a:pPr marL="0" lvl="0" indent="0" algn="l" rtl="0">
              <a:spcBef>
                <a:spcPts val="1600"/>
              </a:spcBef>
              <a:spcAft>
                <a:spcPts val="0"/>
              </a:spcAft>
              <a:buNone/>
            </a:pPr>
            <a:r>
              <a:rPr lang="en" sz="800"/>
              <a:t>Lambelho, et al. (2020). Assessing strategic flight schedules at an airport using machine learning-based flight delay and cancellation predictions.  ELSEVIER. Journal of Air Transport Management. </a:t>
            </a:r>
            <a:endParaRPr sz="800"/>
          </a:p>
          <a:p>
            <a:pPr marL="0" lvl="0" indent="0" algn="l" rtl="0">
              <a:spcBef>
                <a:spcPts val="1600"/>
              </a:spcBef>
              <a:spcAft>
                <a:spcPts val="0"/>
              </a:spcAft>
              <a:buNone/>
            </a:pPr>
            <a:r>
              <a:rPr lang="en" sz="800"/>
              <a:t>Statista. (n.d.). Estimated annual growth rates for passenger air traffic from 2020 to 2039, by region. Retrieved May 8th 2021 from:  https://www.statista.com/statistics/269919/growth-rates-for-passenger-and-cargo-air-traffic/ </a:t>
            </a:r>
            <a:endParaRPr sz="800"/>
          </a:p>
          <a:p>
            <a:pPr marL="0" lvl="0" indent="0" algn="l" rtl="0">
              <a:spcBef>
                <a:spcPts val="1600"/>
              </a:spcBef>
              <a:spcAft>
                <a:spcPts val="0"/>
              </a:spcAft>
              <a:buNone/>
            </a:pPr>
            <a:r>
              <a:rPr lang="en" sz="800"/>
              <a:t>Statista. (n.d.). Estimated annual growth rates for passenger air traffic from 2020 to 2039, by region. Retrieved May 8th 2021 from:  https://www.statista.com/statistics/269919/growth-rates-for-passenger-and-cargo-air-traffic/ </a:t>
            </a:r>
            <a:endParaRPr sz="800"/>
          </a:p>
          <a:p>
            <a:pPr marL="0" lvl="0" indent="0" algn="l" rtl="0">
              <a:spcBef>
                <a:spcPts val="1600"/>
              </a:spcBef>
              <a:spcAft>
                <a:spcPts val="0"/>
              </a:spcAft>
              <a:buNone/>
            </a:pPr>
            <a:r>
              <a:rPr lang="en" sz="800"/>
              <a:t>Yazdi et al. (2020). Flight delay prediction based on deep learning and Levenberg-Marquart algorithm. Retrieved May 8th 2021 from:  https://journalofbigdata.springeropen.com/articles/10.1186/s40537-020-00380-z </a:t>
            </a:r>
            <a:endParaRPr sz="800"/>
          </a:p>
          <a:p>
            <a:pPr marL="0" lvl="0" indent="0" algn="l" rtl="0">
              <a:spcBef>
                <a:spcPts val="1600"/>
              </a:spcBef>
              <a:spcAft>
                <a:spcPts val="0"/>
              </a:spcAft>
              <a:buNone/>
            </a:pPr>
            <a:endParaRPr sz="800"/>
          </a:p>
          <a:p>
            <a:pPr marL="0" lvl="0" indent="0" algn="l" rtl="0">
              <a:spcBef>
                <a:spcPts val="1600"/>
              </a:spcBef>
              <a:spcAft>
                <a:spcPts val="0"/>
              </a:spcAft>
              <a:buNone/>
            </a:pPr>
            <a:endParaRPr sz="800"/>
          </a:p>
          <a:p>
            <a:pPr marL="0" lvl="0" indent="0" algn="l" rtl="0">
              <a:spcBef>
                <a:spcPts val="1600"/>
              </a:spcBef>
              <a:spcAft>
                <a:spcPts val="1600"/>
              </a:spcAft>
              <a:buNone/>
            </a:pPr>
            <a:endParaRPr/>
          </a:p>
        </p:txBody>
      </p:sp>
      <p:cxnSp>
        <p:nvCxnSpPr>
          <p:cNvPr id="730" name="Google Shape;730;p76"/>
          <p:cNvCxnSpPr/>
          <p:nvPr/>
        </p:nvCxnSpPr>
        <p:spPr>
          <a:xfrm>
            <a:off x="1061925" y="915722"/>
            <a:ext cx="2164800" cy="12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body" idx="4294967295"/>
          </p:nvPr>
        </p:nvSpPr>
        <p:spPr>
          <a:xfrm>
            <a:off x="689075" y="1349100"/>
            <a:ext cx="5261100" cy="6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lt1"/>
                </a:solidFill>
              </a:rPr>
              <a:t>Flight delays impact to Tunisair:</a:t>
            </a:r>
            <a:endParaRPr sz="1700" b="1">
              <a:solidFill>
                <a:schemeClr val="lt1"/>
              </a:solidFill>
            </a:endParaRPr>
          </a:p>
          <a:p>
            <a:pPr marL="0" lvl="0" indent="0" algn="l" rtl="0">
              <a:spcBef>
                <a:spcPts val="1600"/>
              </a:spcBef>
              <a:spcAft>
                <a:spcPts val="1600"/>
              </a:spcAft>
              <a:buNone/>
            </a:pPr>
            <a:endParaRPr sz="1300"/>
          </a:p>
        </p:txBody>
      </p:sp>
      <p:sp>
        <p:nvSpPr>
          <p:cNvPr id="256" name="Google Shape;256;p42"/>
          <p:cNvSpPr/>
          <p:nvPr/>
        </p:nvSpPr>
        <p:spPr>
          <a:xfrm>
            <a:off x="1163075" y="2397456"/>
            <a:ext cx="1020900" cy="104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2"/>
          <p:cNvSpPr txBox="1">
            <a:spLocks noGrp="1"/>
          </p:cNvSpPr>
          <p:nvPr>
            <p:ph type="title" idx="4294967295"/>
          </p:nvPr>
        </p:nvSpPr>
        <p:spPr>
          <a:xfrm>
            <a:off x="840725" y="3580975"/>
            <a:ext cx="19689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Increase costs</a:t>
            </a:r>
            <a:endParaRPr sz="1800"/>
          </a:p>
        </p:txBody>
      </p:sp>
      <p:sp>
        <p:nvSpPr>
          <p:cNvPr id="258" name="Google Shape;258;p42"/>
          <p:cNvSpPr txBox="1">
            <a:spLocks noGrp="1"/>
          </p:cNvSpPr>
          <p:nvPr>
            <p:ph type="title" idx="4294967295"/>
          </p:nvPr>
        </p:nvSpPr>
        <p:spPr>
          <a:xfrm>
            <a:off x="3704100" y="3580975"/>
            <a:ext cx="17358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Decrease efficiency</a:t>
            </a:r>
            <a:endParaRPr sz="1800"/>
          </a:p>
        </p:txBody>
      </p:sp>
      <p:sp>
        <p:nvSpPr>
          <p:cNvPr id="259" name="Google Shape;259;p42"/>
          <p:cNvSpPr txBox="1">
            <a:spLocks noGrp="1"/>
          </p:cNvSpPr>
          <p:nvPr>
            <p:ph type="title" idx="4294967295"/>
          </p:nvPr>
        </p:nvSpPr>
        <p:spPr>
          <a:xfrm>
            <a:off x="5950175" y="3521825"/>
            <a:ext cx="2283900" cy="5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Decrease Customer Satisfaction</a:t>
            </a:r>
            <a:endParaRPr sz="1800"/>
          </a:p>
        </p:txBody>
      </p:sp>
      <p:sp>
        <p:nvSpPr>
          <p:cNvPr id="260" name="Google Shape;260;p42"/>
          <p:cNvSpPr txBox="1">
            <a:spLocks noGrp="1"/>
          </p:cNvSpPr>
          <p:nvPr>
            <p:ph type="title"/>
          </p:nvPr>
        </p:nvSpPr>
        <p:spPr>
          <a:xfrm>
            <a:off x="638375" y="515550"/>
            <a:ext cx="33183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PROBLEM</a:t>
            </a:r>
            <a:endParaRPr sz="3500" u="sng"/>
          </a:p>
        </p:txBody>
      </p:sp>
      <p:sp>
        <p:nvSpPr>
          <p:cNvPr id="261" name="Google Shape;261;p42"/>
          <p:cNvSpPr/>
          <p:nvPr/>
        </p:nvSpPr>
        <p:spPr>
          <a:xfrm>
            <a:off x="3818925" y="2397456"/>
            <a:ext cx="1020900" cy="104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2"/>
          <p:cNvSpPr/>
          <p:nvPr/>
        </p:nvSpPr>
        <p:spPr>
          <a:xfrm>
            <a:off x="6474775" y="2472431"/>
            <a:ext cx="1020900" cy="104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42"/>
          <p:cNvGrpSpPr/>
          <p:nvPr/>
        </p:nvGrpSpPr>
        <p:grpSpPr>
          <a:xfrm>
            <a:off x="1422148" y="2648036"/>
            <a:ext cx="580450" cy="548407"/>
            <a:chOff x="3996113" y="4291176"/>
            <a:chExt cx="336512" cy="335048"/>
          </a:xfrm>
        </p:grpSpPr>
        <p:sp>
          <p:nvSpPr>
            <p:cNvPr id="264" name="Google Shape;264;p42"/>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2"/>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2"/>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42"/>
          <p:cNvGrpSpPr/>
          <p:nvPr/>
        </p:nvGrpSpPr>
        <p:grpSpPr>
          <a:xfrm>
            <a:off x="4039146" y="2648024"/>
            <a:ext cx="580444" cy="548439"/>
            <a:chOff x="1756921" y="1509739"/>
            <a:chExt cx="345997" cy="345997"/>
          </a:xfrm>
        </p:grpSpPr>
        <p:sp>
          <p:nvSpPr>
            <p:cNvPr id="268" name="Google Shape;268;p42"/>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2"/>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2"/>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2"/>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2"/>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2"/>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2"/>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2"/>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2"/>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2"/>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2"/>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2"/>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2"/>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2"/>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2"/>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2"/>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42"/>
          <p:cNvGrpSpPr/>
          <p:nvPr/>
        </p:nvGrpSpPr>
        <p:grpSpPr>
          <a:xfrm>
            <a:off x="6656252" y="2722967"/>
            <a:ext cx="666112" cy="548432"/>
            <a:chOff x="3094217" y="1976585"/>
            <a:chExt cx="350198" cy="350548"/>
          </a:xfrm>
        </p:grpSpPr>
        <p:sp>
          <p:nvSpPr>
            <p:cNvPr id="286" name="Google Shape;286;p42"/>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2"/>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2"/>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2"/>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2"/>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2"/>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2"/>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2"/>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2"/>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2"/>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idx="4294967295"/>
          </p:nvPr>
        </p:nvSpPr>
        <p:spPr>
          <a:xfrm>
            <a:off x="1100950" y="1088475"/>
            <a:ext cx="6777900" cy="3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2"/>
                </a:solidFill>
              </a:rPr>
              <a:t>Percentage of delays 2016-2018 for Tunisair</a:t>
            </a:r>
            <a:endParaRPr sz="2100">
              <a:solidFill>
                <a:schemeClr val="dk2"/>
              </a:solidFill>
            </a:endParaRPr>
          </a:p>
        </p:txBody>
      </p:sp>
      <p:pic>
        <p:nvPicPr>
          <p:cNvPr id="304" name="Google Shape;304;p43"/>
          <p:cNvPicPr preferRelativeResize="0"/>
          <p:nvPr/>
        </p:nvPicPr>
        <p:blipFill>
          <a:blip r:embed="rId3">
            <a:alphaModFix/>
          </a:blip>
          <a:stretch>
            <a:fillRect/>
          </a:stretch>
        </p:blipFill>
        <p:spPr>
          <a:xfrm>
            <a:off x="152400" y="1593150"/>
            <a:ext cx="8839199" cy="31803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title" idx="4294967295"/>
          </p:nvPr>
        </p:nvSpPr>
        <p:spPr>
          <a:xfrm>
            <a:off x="788125" y="583075"/>
            <a:ext cx="8005500" cy="33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2"/>
                </a:solidFill>
              </a:rPr>
              <a:t>Tunisair Domestic vs. International Delays 2016-2018</a:t>
            </a:r>
            <a:endParaRPr sz="2100">
              <a:solidFill>
                <a:schemeClr val="dk2"/>
              </a:solidFill>
            </a:endParaRPr>
          </a:p>
        </p:txBody>
      </p:sp>
      <p:pic>
        <p:nvPicPr>
          <p:cNvPr id="310" name="Google Shape;310;p44"/>
          <p:cNvPicPr preferRelativeResize="0"/>
          <p:nvPr/>
        </p:nvPicPr>
        <p:blipFill>
          <a:blip r:embed="rId3">
            <a:alphaModFix/>
          </a:blip>
          <a:stretch>
            <a:fillRect/>
          </a:stretch>
        </p:blipFill>
        <p:spPr>
          <a:xfrm>
            <a:off x="1822850" y="1068375"/>
            <a:ext cx="5498312" cy="3897799"/>
          </a:xfrm>
          <a:prstGeom prst="rect">
            <a:avLst/>
          </a:prstGeom>
          <a:noFill/>
          <a:ln>
            <a:noFill/>
          </a:ln>
        </p:spPr>
      </p:pic>
      <p:sp>
        <p:nvSpPr>
          <p:cNvPr id="311" name="Google Shape;311;p44"/>
          <p:cNvSpPr txBox="1"/>
          <p:nvPr/>
        </p:nvSpPr>
        <p:spPr>
          <a:xfrm>
            <a:off x="4902675" y="2545950"/>
            <a:ext cx="94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12,242</a:t>
            </a:r>
            <a:endParaRPr>
              <a:latin typeface="Montserrat"/>
              <a:ea typeface="Montserrat"/>
              <a:cs typeface="Montserrat"/>
              <a:sym typeface="Montserrat"/>
            </a:endParaRPr>
          </a:p>
        </p:txBody>
      </p:sp>
      <p:sp>
        <p:nvSpPr>
          <p:cNvPr id="312" name="Google Shape;312;p44"/>
          <p:cNvSpPr txBox="1"/>
          <p:nvPr/>
        </p:nvSpPr>
        <p:spPr>
          <a:xfrm>
            <a:off x="6454525" y="1282625"/>
            <a:ext cx="94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17,326</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body" idx="4294967295"/>
          </p:nvPr>
        </p:nvSpPr>
        <p:spPr>
          <a:xfrm>
            <a:off x="689075" y="1349100"/>
            <a:ext cx="5261100" cy="6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lt1"/>
                </a:solidFill>
              </a:rPr>
              <a:t>Tunisair will:</a:t>
            </a:r>
            <a:endParaRPr sz="1700" b="1">
              <a:solidFill>
                <a:schemeClr val="lt1"/>
              </a:solidFill>
            </a:endParaRPr>
          </a:p>
          <a:p>
            <a:pPr marL="0" lvl="0" indent="0" algn="l" rtl="0">
              <a:spcBef>
                <a:spcPts val="1600"/>
              </a:spcBef>
              <a:spcAft>
                <a:spcPts val="1600"/>
              </a:spcAft>
              <a:buNone/>
            </a:pPr>
            <a:endParaRPr sz="1300"/>
          </a:p>
        </p:txBody>
      </p:sp>
      <p:sp>
        <p:nvSpPr>
          <p:cNvPr id="318" name="Google Shape;318;p45"/>
          <p:cNvSpPr/>
          <p:nvPr/>
        </p:nvSpPr>
        <p:spPr>
          <a:xfrm>
            <a:off x="1163075" y="2397456"/>
            <a:ext cx="1020900" cy="104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
        <p:nvSpPr>
          <p:cNvPr id="319" name="Google Shape;319;p45"/>
          <p:cNvSpPr txBox="1">
            <a:spLocks noGrp="1"/>
          </p:cNvSpPr>
          <p:nvPr>
            <p:ph type="title" idx="4294967295"/>
          </p:nvPr>
        </p:nvSpPr>
        <p:spPr>
          <a:xfrm>
            <a:off x="840725" y="3580975"/>
            <a:ext cx="19689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Reduce costs</a:t>
            </a:r>
            <a:endParaRPr sz="1800"/>
          </a:p>
        </p:txBody>
      </p:sp>
      <p:sp>
        <p:nvSpPr>
          <p:cNvPr id="320" name="Google Shape;320;p45"/>
          <p:cNvSpPr txBox="1">
            <a:spLocks noGrp="1"/>
          </p:cNvSpPr>
          <p:nvPr>
            <p:ph type="title" idx="4294967295"/>
          </p:nvPr>
        </p:nvSpPr>
        <p:spPr>
          <a:xfrm>
            <a:off x="3841650" y="3580975"/>
            <a:ext cx="14607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Efficient Schedules</a:t>
            </a:r>
            <a:endParaRPr sz="1800"/>
          </a:p>
        </p:txBody>
      </p:sp>
      <p:sp>
        <p:nvSpPr>
          <p:cNvPr id="321" name="Google Shape;321;p45"/>
          <p:cNvSpPr txBox="1">
            <a:spLocks noGrp="1"/>
          </p:cNvSpPr>
          <p:nvPr>
            <p:ph type="title" idx="4294967295"/>
          </p:nvPr>
        </p:nvSpPr>
        <p:spPr>
          <a:xfrm>
            <a:off x="5950175" y="3521825"/>
            <a:ext cx="2283900" cy="5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Better Customer Satisfaction</a:t>
            </a:r>
            <a:endParaRPr sz="1800"/>
          </a:p>
        </p:txBody>
      </p:sp>
      <p:sp>
        <p:nvSpPr>
          <p:cNvPr id="322" name="Google Shape;322;p45"/>
          <p:cNvSpPr txBox="1">
            <a:spLocks noGrp="1"/>
          </p:cNvSpPr>
          <p:nvPr>
            <p:ph type="title"/>
          </p:nvPr>
        </p:nvSpPr>
        <p:spPr>
          <a:xfrm>
            <a:off x="638375" y="515550"/>
            <a:ext cx="31806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t>SOLUTION</a:t>
            </a:r>
            <a:endParaRPr sz="3500" u="sng"/>
          </a:p>
        </p:txBody>
      </p:sp>
      <p:sp>
        <p:nvSpPr>
          <p:cNvPr id="323" name="Google Shape;323;p45"/>
          <p:cNvSpPr/>
          <p:nvPr/>
        </p:nvSpPr>
        <p:spPr>
          <a:xfrm>
            <a:off x="3818925" y="2397456"/>
            <a:ext cx="1020900" cy="104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5"/>
          <p:cNvSpPr/>
          <p:nvPr/>
        </p:nvSpPr>
        <p:spPr>
          <a:xfrm>
            <a:off x="6474775" y="2472431"/>
            <a:ext cx="1020900" cy="104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45"/>
          <p:cNvGrpSpPr/>
          <p:nvPr/>
        </p:nvGrpSpPr>
        <p:grpSpPr>
          <a:xfrm>
            <a:off x="1422148" y="2648036"/>
            <a:ext cx="580450" cy="548407"/>
            <a:chOff x="3996113" y="4291176"/>
            <a:chExt cx="336512" cy="335048"/>
          </a:xfrm>
        </p:grpSpPr>
        <p:sp>
          <p:nvSpPr>
            <p:cNvPr id="326" name="Google Shape;326;p45"/>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45"/>
          <p:cNvGrpSpPr/>
          <p:nvPr/>
        </p:nvGrpSpPr>
        <p:grpSpPr>
          <a:xfrm>
            <a:off x="4039146" y="2648024"/>
            <a:ext cx="580444" cy="548439"/>
            <a:chOff x="1756921" y="1509739"/>
            <a:chExt cx="345997" cy="345997"/>
          </a:xfrm>
        </p:grpSpPr>
        <p:sp>
          <p:nvSpPr>
            <p:cNvPr id="330" name="Google Shape;330;p45"/>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5"/>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5"/>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5"/>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5"/>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5"/>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5"/>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5"/>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5"/>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5"/>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5"/>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45"/>
          <p:cNvGrpSpPr/>
          <p:nvPr/>
        </p:nvGrpSpPr>
        <p:grpSpPr>
          <a:xfrm>
            <a:off x="6656252" y="2722967"/>
            <a:ext cx="666112" cy="548432"/>
            <a:chOff x="3094217" y="1976585"/>
            <a:chExt cx="350198" cy="350548"/>
          </a:xfrm>
        </p:grpSpPr>
        <p:sp>
          <p:nvSpPr>
            <p:cNvPr id="348" name="Google Shape;348;p45"/>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5"/>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5"/>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5"/>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5"/>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5"/>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5"/>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5"/>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5"/>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5"/>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idx="4294967295"/>
          </p:nvPr>
        </p:nvSpPr>
        <p:spPr>
          <a:xfrm>
            <a:off x="527350" y="434425"/>
            <a:ext cx="71181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solidFill>
                  <a:schemeClr val="lt2"/>
                </a:solidFill>
              </a:rPr>
              <a:t>FDP PROTOTYPE PRODUCT</a:t>
            </a:r>
            <a:endParaRPr sz="3500" u="sng">
              <a:solidFill>
                <a:schemeClr val="lt2"/>
              </a:solidFill>
            </a:endParaRPr>
          </a:p>
        </p:txBody>
      </p:sp>
      <p:grpSp>
        <p:nvGrpSpPr>
          <p:cNvPr id="366" name="Google Shape;366;p46"/>
          <p:cNvGrpSpPr/>
          <p:nvPr/>
        </p:nvGrpSpPr>
        <p:grpSpPr>
          <a:xfrm>
            <a:off x="382100" y="1930551"/>
            <a:ext cx="3023960" cy="2197950"/>
            <a:chOff x="238125" y="1973675"/>
            <a:chExt cx="2558775" cy="1951825"/>
          </a:xfrm>
        </p:grpSpPr>
        <p:sp>
          <p:nvSpPr>
            <p:cNvPr id="367" name="Google Shape;367;p46"/>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6"/>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6"/>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6"/>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 name="Google Shape;373;p46"/>
          <p:cNvPicPr preferRelativeResize="0"/>
          <p:nvPr/>
        </p:nvPicPr>
        <p:blipFill>
          <a:blip r:embed="rId3">
            <a:alphaModFix/>
          </a:blip>
          <a:stretch>
            <a:fillRect/>
          </a:stretch>
        </p:blipFill>
        <p:spPr>
          <a:xfrm>
            <a:off x="613752" y="2119475"/>
            <a:ext cx="2614337" cy="1468774"/>
          </a:xfrm>
          <a:prstGeom prst="rect">
            <a:avLst/>
          </a:prstGeom>
          <a:noFill/>
          <a:ln>
            <a:noFill/>
          </a:ln>
        </p:spPr>
      </p:pic>
      <p:grpSp>
        <p:nvGrpSpPr>
          <p:cNvPr id="374" name="Google Shape;374;p46"/>
          <p:cNvGrpSpPr/>
          <p:nvPr/>
        </p:nvGrpSpPr>
        <p:grpSpPr>
          <a:xfrm>
            <a:off x="3972872" y="1609078"/>
            <a:ext cx="1986766" cy="2519310"/>
            <a:chOff x="3779900" y="1733725"/>
            <a:chExt cx="1636950" cy="2245975"/>
          </a:xfrm>
        </p:grpSpPr>
        <p:sp>
          <p:nvSpPr>
            <p:cNvPr id="375" name="Google Shape;375;p46"/>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6"/>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 name="Google Shape;379;p46"/>
          <p:cNvPicPr preferRelativeResize="0"/>
          <p:nvPr/>
        </p:nvPicPr>
        <p:blipFill rotWithShape="1">
          <a:blip r:embed="rId4">
            <a:alphaModFix/>
          </a:blip>
          <a:srcRect t="18870"/>
          <a:stretch/>
        </p:blipFill>
        <p:spPr>
          <a:xfrm>
            <a:off x="4183850" y="1930550"/>
            <a:ext cx="1540594" cy="1925325"/>
          </a:xfrm>
          <a:prstGeom prst="rect">
            <a:avLst/>
          </a:prstGeom>
          <a:noFill/>
          <a:ln>
            <a:noFill/>
          </a:ln>
        </p:spPr>
      </p:pic>
      <p:sp>
        <p:nvSpPr>
          <p:cNvPr id="380" name="Google Shape;380;p46"/>
          <p:cNvSpPr/>
          <p:nvPr/>
        </p:nvSpPr>
        <p:spPr>
          <a:xfrm>
            <a:off x="6544500" y="1609075"/>
            <a:ext cx="1540611" cy="251924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46"/>
          <p:cNvPicPr preferRelativeResize="0"/>
          <p:nvPr/>
        </p:nvPicPr>
        <p:blipFill>
          <a:blip r:embed="rId5">
            <a:alphaModFix/>
          </a:blip>
          <a:stretch>
            <a:fillRect/>
          </a:stretch>
        </p:blipFill>
        <p:spPr>
          <a:xfrm>
            <a:off x="6680200" y="1878363"/>
            <a:ext cx="1267275" cy="198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1062375" y="1730250"/>
            <a:ext cx="6048161" cy="3240900"/>
          </a:xfrm>
          <a:prstGeom prst="rect">
            <a:avLst/>
          </a:prstGeom>
          <a:noFill/>
          <a:ln>
            <a:noFill/>
          </a:ln>
        </p:spPr>
      </p:pic>
      <p:sp>
        <p:nvSpPr>
          <p:cNvPr id="387" name="Google Shape;387;p47"/>
          <p:cNvSpPr txBox="1">
            <a:spLocks noGrp="1"/>
          </p:cNvSpPr>
          <p:nvPr>
            <p:ph type="title" idx="4294967295"/>
          </p:nvPr>
        </p:nvSpPr>
        <p:spPr>
          <a:xfrm>
            <a:off x="306300" y="379250"/>
            <a:ext cx="2897700" cy="5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sng">
                <a:solidFill>
                  <a:schemeClr val="lt2"/>
                </a:solidFill>
              </a:rPr>
              <a:t>MODEL</a:t>
            </a:r>
            <a:endParaRPr sz="3500" u="sng">
              <a:solidFill>
                <a:schemeClr val="lt2"/>
              </a:solidFill>
            </a:endParaRPr>
          </a:p>
        </p:txBody>
      </p:sp>
      <p:sp>
        <p:nvSpPr>
          <p:cNvPr id="388" name="Google Shape;388;p47"/>
          <p:cNvSpPr txBox="1"/>
          <p:nvPr/>
        </p:nvSpPr>
        <p:spPr>
          <a:xfrm>
            <a:off x="306300" y="1069950"/>
            <a:ext cx="8531400" cy="660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FFFFFF"/>
                </a:solidFill>
                <a:latin typeface="Montserrat ExtraBold"/>
                <a:ea typeface="Montserrat ExtraBold"/>
                <a:cs typeface="Montserrat ExtraBold"/>
                <a:sym typeface="Montserrat ExtraBold"/>
              </a:rPr>
              <a:t>Data Source:     </a:t>
            </a:r>
            <a:r>
              <a:rPr lang="en" sz="1800">
                <a:solidFill>
                  <a:srgbClr val="FFFFFF"/>
                </a:solidFill>
                <a:latin typeface="Montserrat"/>
                <a:ea typeface="Montserrat"/>
                <a:cs typeface="Montserrat"/>
                <a:sym typeface="Montserrat"/>
              </a:rPr>
              <a:t>Tunisia Airlines Data Flight Delays</a:t>
            </a:r>
            <a:endParaRPr sz="1800">
              <a:solidFill>
                <a:srgbClr val="FFFFFF"/>
              </a:solidFill>
              <a:latin typeface="Montserrat"/>
              <a:ea typeface="Montserrat"/>
              <a:cs typeface="Montserrat"/>
              <a:sym typeface="Montserrat"/>
            </a:endParaRPr>
          </a:p>
          <a:p>
            <a:pPr marL="0" lvl="0" indent="0" algn="l" rtl="0">
              <a:spcBef>
                <a:spcPts val="0"/>
              </a:spcBef>
              <a:spcAft>
                <a:spcPts val="0"/>
              </a:spcAft>
              <a:buNone/>
            </a:pPr>
            <a:r>
              <a:rPr lang="en" sz="1800">
                <a:solidFill>
                  <a:srgbClr val="FFFFFF"/>
                </a:solidFill>
                <a:latin typeface="Montserrat ExtraBold"/>
                <a:ea typeface="Montserrat ExtraBold"/>
                <a:cs typeface="Montserrat ExtraBold"/>
                <a:sym typeface="Montserrat ExtraBold"/>
              </a:rPr>
              <a:t>External Data:</a:t>
            </a:r>
            <a:r>
              <a:rPr lang="en" sz="1800">
                <a:solidFill>
                  <a:srgbClr val="FFFFFF"/>
                </a:solidFill>
                <a:latin typeface="Montserrat"/>
                <a:ea typeface="Montserrat"/>
                <a:cs typeface="Montserrat"/>
                <a:sym typeface="Montserrat"/>
              </a:rPr>
              <a:t>   Aircrafts Types from FAA, World Airports Information</a:t>
            </a:r>
            <a:endParaRPr sz="18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3006</Words>
  <Application>Microsoft Office PowerPoint</Application>
  <PresentationFormat>On-screen Show (16:9)</PresentationFormat>
  <Paragraphs>318</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Montserrat ExtraBold</vt:lpstr>
      <vt:lpstr>Montserrat Medium</vt:lpstr>
      <vt:lpstr>Montserrat</vt:lpstr>
      <vt:lpstr>Fira Sans Extra Condensed</vt:lpstr>
      <vt:lpstr>Roboto</vt:lpstr>
      <vt:lpstr>Montserrat ExtraLight</vt:lpstr>
      <vt:lpstr>Times New Roman</vt:lpstr>
      <vt:lpstr>Arial</vt:lpstr>
      <vt:lpstr>Futuristic Background by Slidesgo</vt:lpstr>
      <vt:lpstr>FDP</vt:lpstr>
      <vt:lpstr>01</vt:lpstr>
      <vt:lpstr>MOTIVATION</vt:lpstr>
      <vt:lpstr>Increase costs</vt:lpstr>
      <vt:lpstr>Percentage of delays 2016-2018 for Tunisair</vt:lpstr>
      <vt:lpstr>Tunisair Domestic vs. International Delays 2016-2018</vt:lpstr>
      <vt:lpstr>Reduce costs</vt:lpstr>
      <vt:lpstr>FDP PROTOTYPE PRODUCT</vt:lpstr>
      <vt:lpstr>MODEL</vt:lpstr>
      <vt:lpstr>MODEL</vt:lpstr>
      <vt:lpstr>MODEL</vt:lpstr>
      <vt:lpstr>Other Data Sources that could improve the Model:</vt:lpstr>
      <vt:lpstr>MARKET SIZE</vt:lpstr>
      <vt:lpstr>COMPETITION</vt:lpstr>
      <vt:lpstr>FDP BUSINESS MODEL</vt:lpstr>
      <vt:lpstr>LAUNCH &amp; PROMOTION</vt:lpstr>
      <vt:lpstr>FINANCIAL DATA TABLE</vt:lpstr>
      <vt:lpstr>CHALLENGES TO BE FACED IN 2030 </vt:lpstr>
      <vt:lpstr>2030 AIRPORTS</vt:lpstr>
      <vt:lpstr>BEST AND WORST CASE SCENARIO</vt:lpstr>
      <vt:lpstr>HOW OUR MODEL WILL BE RELEVANT IN FUTURE 2030? </vt:lpstr>
      <vt:lpstr>PowerPoint Presentation</vt:lpstr>
      <vt:lpstr>APPENDIXES</vt:lpstr>
      <vt:lpstr>INTERVIEWS</vt:lpstr>
      <vt:lpstr>PowerPoint Presentation</vt:lpstr>
      <vt:lpstr>ICAO AIR PASSENGERS FORECAST 2030</vt:lpstr>
      <vt:lpstr>MARKET SIZE AND GROWTH</vt:lpstr>
      <vt:lpstr>MODEL OUTPUT</vt:lpstr>
      <vt:lpstr>LEAN CANVAS BUSINESS MODEL</vt:lpstr>
      <vt:lpstr>COUNTRY PAIRS WITH THE BIGGEST CHANGES IN PASSENGER NUMBERS</vt:lpstr>
      <vt:lpstr>IATA PAX Forecast infographic </vt:lpstr>
      <vt:lpstr>Aviation 2030 - Disruption and its implications for the aviation sector </vt:lpstr>
      <vt:lpstr>Aviation 2030 - Disruption and its implications for the aviation sector </vt:lpstr>
      <vt:lpstr>IATA - Future of Aviation Industry 2035 </vt:lpstr>
      <vt:lpstr>IATA - Future of Aviation Industry 2035 </vt:lpstr>
      <vt:lpstr>The future: Aviation Benefits Beyond Borders </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FDP</dc:title>
  <cp:lastModifiedBy>Jaeah Choi</cp:lastModifiedBy>
  <cp:revision>1</cp:revision>
  <dcterms:modified xsi:type="dcterms:W3CDTF">2021-05-13T18:36:19Z</dcterms:modified>
</cp:coreProperties>
</file>